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94" r:id="rId17"/>
    <p:sldId id="295" r:id="rId18"/>
    <p:sldId id="276" r:id="rId19"/>
    <p:sldId id="278" r:id="rId20"/>
    <p:sldId id="290" r:id="rId21"/>
    <p:sldId id="279" r:id="rId22"/>
    <p:sldId id="280" r:id="rId23"/>
    <p:sldId id="291" r:id="rId24"/>
    <p:sldId id="292" r:id="rId25"/>
    <p:sldId id="293" r:id="rId26"/>
    <p:sldId id="284" r:id="rId27"/>
    <p:sldId id="285" r:id="rId28"/>
    <p:sldId id="286" r:id="rId29"/>
    <p:sldId id="287" r:id="rId30"/>
    <p:sldId id="288" r:id="rId31"/>
    <p:sldId id="289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 Wolschke" initials="KW" lastIdx="5" clrIdx="0">
    <p:extLst>
      <p:ext uri="{19B8F6BF-5375-455C-9EA6-DF929625EA0E}">
        <p15:presenceInfo xmlns:p15="http://schemas.microsoft.com/office/powerpoint/2012/main" userId="Katrin Wolsch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2"/>
    <a:srgbClr val="3673B9"/>
    <a:srgbClr val="EF7C00"/>
    <a:srgbClr val="EA5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4" autoAdjust="0"/>
    <p:restoredTop sz="86041" autoAdjust="0"/>
  </p:normalViewPr>
  <p:slideViewPr>
    <p:cSldViewPr snapToGrid="0">
      <p:cViewPr varScale="1">
        <p:scale>
          <a:sx n="62" d="100"/>
          <a:sy n="62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D6C44-F3FD-4747-8D1D-70D13451D50E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98D1C-D8C5-4E9E-AC0B-8A61E76FD2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54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Diese Präsentation ist Teil des Planspiels "Das </a:t>
            </a:r>
            <a:r>
              <a:rPr lang="de-DE" dirty="0" err="1"/>
              <a:t>Spielower</a:t>
            </a:r>
            <a:r>
              <a:rPr lang="de-DE" dirty="0"/>
              <a:t> Bürgerbudget", das im Rahmen des Projekts JUBU - Jugendbeteiligung bei Bürgerbudgets 2023 entwickelt wurde. </a:t>
            </a:r>
          </a:p>
          <a:p>
            <a:endParaRPr lang="de-DE" dirty="0"/>
          </a:p>
          <a:p>
            <a:r>
              <a:rPr lang="de-DE" dirty="0"/>
              <a:t>Die Präsentation kann begleitend zum Planspiel eingesetzt werden. Ein Sprechvorschlag für die Folien 2-18 für die Spielleitung findet sich im Material "Einführungsheft zum Spielstart".</a:t>
            </a:r>
          </a:p>
          <a:p>
            <a:endParaRPr lang="de-DE" dirty="0"/>
          </a:p>
          <a:p>
            <a:r>
              <a:rPr lang="de-DE" dirty="0"/>
              <a:t>Alle Materialien des Planspiels können hier heruntergeladen werden:</a:t>
            </a:r>
          </a:p>
          <a:p>
            <a:r>
              <a:rPr lang="de-DE" dirty="0"/>
              <a:t>www.jugend-budget.de/spiele-und-materialien/</a:t>
            </a:r>
          </a:p>
          <a:p>
            <a:endParaRPr lang="de-DE" dirty="0"/>
          </a:p>
          <a:p>
            <a:r>
              <a:rPr lang="de-DE" b="1" dirty="0"/>
              <a:t>Kontakt: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 JUBU – Jugendbeteiligung bei Bürgerbudgets</a:t>
            </a:r>
          </a:p>
          <a:p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mitMachen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V.</a:t>
            </a:r>
          </a:p>
          <a:p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Benkertstr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13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14467 Potsdam</a:t>
            </a:r>
          </a:p>
          <a:p>
            <a:endParaRPr lang="de-D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kontakt@jugend-budget.de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Tel. +49 (0)331 231 49 270</a:t>
            </a:r>
          </a:p>
          <a:p>
            <a:endParaRPr lang="de-D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Instagram: @jubu.mitmachen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Facebook: @JUBUmitMachen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Twitter: @JUBU_mitMachen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98D1C-D8C5-4E9E-AC0B-8A61E76FD2A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97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Uhrzeit kann individuell angepasst und eingetragen werden.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98D1C-D8C5-4E9E-AC0B-8A61E76FD2A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30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Uhrzeit kann individuell angepasst und eingetragen werden.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98D1C-D8C5-4E9E-AC0B-8A61E76FD2A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759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Uhrzeit kann individuell angepasst und eingetragen werden.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98D1C-D8C5-4E9E-AC0B-8A61E76FD2A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96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Vorschläge mit den meisten Stimmen können hier eingetragen werden.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98D1C-D8C5-4E9E-AC0B-8A61E76FD2A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43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D465-ADDF-293C-F83F-8694812E99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5121" y="1122363"/>
            <a:ext cx="9421758" cy="183714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algn="ctr">
              <a:defRPr sz="4800" b="1" i="0" cap="all" spc="200" baseline="0">
                <a:solidFill>
                  <a:srgbClr val="EA5097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5300F-58A4-CCCB-C16A-B3132B4F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9251"/>
            <a:ext cx="9144000" cy="61943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03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6C9AC-514F-1F1A-E9D5-001B9081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9F729-B0CE-8CC0-94F6-640F032BF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F6AF7-4068-97D0-88C8-3D6868F6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CA769-115C-3232-8990-3FB90366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A2C3-2F5B-BB71-BD0D-276F8D13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35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0384-C841-1C7E-A351-C41824DEF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CED6C-E1E6-DD38-0A64-76B6E9C36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C8C5C-7CD5-A6BA-A503-25F4E134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3232E-F26A-E96B-20A7-2486B55F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222CB-54F7-FCE5-3290-D0D4CC19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79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B3A1F-97BC-DC50-77DC-8E6193867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575" y="2011680"/>
            <a:ext cx="9086850" cy="416528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lnSpc>
                <a:spcPct val="100000"/>
              </a:lnSpc>
              <a:buNone/>
              <a:defRPr sz="2000"/>
            </a:lvl2pPr>
            <a:lvl3pPr marL="914400" indent="0">
              <a:lnSpc>
                <a:spcPct val="100000"/>
              </a:lnSpc>
              <a:buNone/>
              <a:defRPr sz="18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A145420-0B2F-7AA1-6AAB-DF73EBF7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975" y="6356350"/>
            <a:ext cx="2743200" cy="365125"/>
          </a:xfrm>
        </p:spPr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8590A73-54F0-EEB1-6CCB-816EB60D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665" y="6356350"/>
            <a:ext cx="6056669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DDEC0E-0518-1A4B-071A-E93BA67C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5" y="6356350"/>
            <a:ext cx="2743200" cy="365125"/>
          </a:xfrm>
        </p:spPr>
        <p:txBody>
          <a:bodyPr/>
          <a:lstStyle/>
          <a:p>
            <a:r>
              <a:rPr lang="de-DE" dirty="0"/>
              <a:t>Seite </a:t>
            </a:r>
            <a:fld id="{19C0B518-4741-4E85-81E7-12CBD34523B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A1021-4DF4-AC7D-1281-2863F8E4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702"/>
            <a:ext cx="4107873" cy="97259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639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55B2-EFB1-CA3C-1546-0083E62D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83F15-4AA8-F58F-AFA7-BBFC469CE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E88B8-BA23-12CA-28B4-0E0616C7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7AEAD-C0CD-4D6F-A122-F2AA3070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3DDE-9B6D-1489-39CA-7EDA96DC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275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EEEFD-21C0-4496-2450-879A1DFE4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AABC0-521F-86B1-B134-093C54615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3A89-2135-BE81-2834-C0F9722C0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7B28E-376D-9464-0673-4FF45F19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380F-D96E-34CE-B101-47221924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8ED4B-E2AB-6D80-CDA1-7A891719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4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2872-C560-E5AE-8AB9-9C8C2E6D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A4380-E985-1EC9-8EFE-C41B05325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69E8C-1FB8-99D3-A293-69E53257F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D83B27-B259-B8F7-A10F-212675ED7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5A77E-6D0A-5DAC-E160-F615F0D2A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15BF78-CB0B-DD06-2CA8-AAD7F4D7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A8C0A-1D77-BAAB-C102-140865C84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093B44-4D29-35CD-6078-BF32B5FFE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43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00B7-B410-25AA-1D57-3A4F34F2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A9CDD-4388-F7B8-9B61-44EBE206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774BA-71BD-7D53-B1F4-D68353C4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FEC33-5611-0B1A-C800-D19C8321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63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57D20-1E16-49CC-9837-5924870B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AFA30-E6E7-AEFB-41DB-F89D0605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4508D-9223-6635-79EF-DAAC6E9C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20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B879E-A16F-86AE-7067-B874C41D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04411-7B27-B9D5-AFF3-C9907C078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A34BE-7743-E839-83BC-D597BE2F2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E3876-F871-48A8-09E4-EB38F53E7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0ADD8-F19E-FADF-398B-0BDDCB3C4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6FFA5-E3BB-250B-A5C0-AFC0DBC0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23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F27E-842C-68A1-A97A-CCC026E5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902E9A-C49B-73A4-85F6-FFAA634A5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C2E8E-C27D-B2CB-9D64-35E5383FB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C31C8-9715-AE3F-35C5-90EF8BF9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1E442-9BBE-0A32-FDE2-DCBDD952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C0DEB-D7DA-3329-9358-9E112AE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08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CF886-93EC-F744-5312-D77E5291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702"/>
            <a:ext cx="4107873" cy="972590"/>
          </a:xfrm>
          <a:prstGeom prst="rect">
            <a:avLst/>
          </a:pr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9E45D-78EB-1E3C-2C38-C9E63041C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2575" y="2019993"/>
            <a:ext cx="9086850" cy="4148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34CB5-4D49-5BC9-8292-8CE72F8D2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9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39BF0-5E8D-44E1-B369-0DAAA1889F28}" type="datetimeFigureOut">
              <a:rPr lang="de-DE" smtClean="0"/>
              <a:t>23.05.2024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D3EC9-F461-5B82-67E1-B0F0D13A9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4FAD2-DC99-3A8F-55C7-DD0346353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78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B518-4741-4E85-81E7-12CBD34523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10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de-DE" sz="2000" b="1" kern="1200" cap="all" spc="150" baseline="0" dirty="0" smtClean="0">
          <a:solidFill>
            <a:srgbClr val="EA509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lang="en-US" sz="2000" kern="1200" dirty="0" smtClean="0">
          <a:solidFill>
            <a:srgbClr val="00999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rgbClr val="00999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rgbClr val="00999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rgbClr val="00999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lang="de-DE" sz="1600" kern="1200" dirty="0" smtClean="0">
          <a:solidFill>
            <a:srgbClr val="00999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6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CCD148-CB9B-DB41-5A0B-7FCA1D31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075" y="2011681"/>
            <a:ext cx="9467850" cy="598170"/>
          </a:xfrm>
        </p:spPr>
        <p:txBody>
          <a:bodyPr/>
          <a:lstStyle/>
          <a:p>
            <a:pPr algn="ctr"/>
            <a:r>
              <a:rPr lang="de-DE" b="1" dirty="0"/>
              <a:t>7 gesellschaftliche Gruppen</a:t>
            </a:r>
            <a:r>
              <a:rPr lang="de-DE" dirty="0"/>
              <a:t> entwickeln Vorschläge für das Bürgerbudget: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74C4A9D-DF6B-088B-D2A8-CB1212863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180" y="523702"/>
            <a:ext cx="4739640" cy="972590"/>
          </a:xfrm>
        </p:spPr>
        <p:txBody>
          <a:bodyPr/>
          <a:lstStyle/>
          <a:p>
            <a:r>
              <a:rPr lang="de-DE" dirty="0"/>
              <a:t>Die Spielteilnehmenden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283E6-A62E-2B49-9D1A-A7985CB6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32" y="2996446"/>
            <a:ext cx="1004425" cy="1004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EB361-D437-B343-6FD6-7FA8CFB17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36" y="2623028"/>
            <a:ext cx="1008663" cy="1004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58200-2C89-B3F3-C040-6DB7A541A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19" y="4533218"/>
            <a:ext cx="1004425" cy="1004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9D3D9-FA64-2950-8060-F65CF2579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38" y="4197815"/>
            <a:ext cx="1004425" cy="1004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AEC70-3995-E58D-2105-785BBF6ED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94" y="2534944"/>
            <a:ext cx="1008663" cy="1004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4BA2D-0054-2EBE-A665-444F59B2D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0" y="2996444"/>
            <a:ext cx="1004425" cy="1004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E181A-2F98-0F38-31EA-3BE8D193E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20" y="4591662"/>
            <a:ext cx="1004425" cy="1004426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C46966A-0F24-50F6-0910-BBF27AB68377}"/>
              </a:ext>
            </a:extLst>
          </p:cNvPr>
          <p:cNvSpPr txBox="1">
            <a:spLocks/>
          </p:cNvSpPr>
          <p:nvPr/>
        </p:nvSpPr>
        <p:spPr>
          <a:xfrm>
            <a:off x="403410" y="4155847"/>
            <a:ext cx="2765298" cy="122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Schüler*innen</a:t>
            </a:r>
            <a:br>
              <a:rPr lang="de-DE" dirty="0"/>
            </a:br>
            <a:r>
              <a:rPr lang="de-DE" dirty="0"/>
              <a:t>der Theodor-Fontane-</a:t>
            </a:r>
            <a:br>
              <a:rPr lang="de-DE" dirty="0"/>
            </a:br>
            <a:r>
              <a:rPr lang="de-DE" dirty="0"/>
              <a:t>Schule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3DA8390-ECFD-DC80-7222-14F82FC9EFAD}"/>
              </a:ext>
            </a:extLst>
          </p:cNvPr>
          <p:cNvSpPr txBox="1">
            <a:spLocks/>
          </p:cNvSpPr>
          <p:nvPr/>
        </p:nvSpPr>
        <p:spPr>
          <a:xfrm>
            <a:off x="3468872" y="3629847"/>
            <a:ext cx="2280993" cy="122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Jugendliche</a:t>
            </a:r>
            <a:br>
              <a:rPr lang="de-DE" dirty="0"/>
            </a:br>
            <a:r>
              <a:rPr lang="de-DE" dirty="0"/>
              <a:t>des Jugendclubs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7D5A0250-6BDA-8343-6810-27488BA88328}"/>
              </a:ext>
            </a:extLst>
          </p:cNvPr>
          <p:cNvSpPr txBox="1">
            <a:spLocks/>
          </p:cNvSpPr>
          <p:nvPr/>
        </p:nvSpPr>
        <p:spPr>
          <a:xfrm>
            <a:off x="2316626" y="5604593"/>
            <a:ext cx="2810810" cy="86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Senior*innen</a:t>
            </a:r>
            <a:br>
              <a:rPr lang="de-DE" dirty="0"/>
            </a:br>
            <a:r>
              <a:rPr lang="de-DE" dirty="0"/>
              <a:t>der Begegnungsstätte 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7AA6A127-4B24-F415-0E9E-14FBD02B6D38}"/>
              </a:ext>
            </a:extLst>
          </p:cNvPr>
          <p:cNvSpPr txBox="1">
            <a:spLocks/>
          </p:cNvSpPr>
          <p:nvPr/>
        </p:nvSpPr>
        <p:spPr>
          <a:xfrm>
            <a:off x="4890629" y="5281699"/>
            <a:ext cx="2810810" cy="86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Familien aus der Rübensiedlung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722C0C1E-773E-7CB4-DC31-FBCDCA90F618}"/>
              </a:ext>
            </a:extLst>
          </p:cNvPr>
          <p:cNvSpPr txBox="1">
            <a:spLocks/>
          </p:cNvSpPr>
          <p:nvPr/>
        </p:nvSpPr>
        <p:spPr>
          <a:xfrm>
            <a:off x="6698563" y="3575853"/>
            <a:ext cx="2810810" cy="11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Bürgerinitiative</a:t>
            </a:r>
            <a:br>
              <a:rPr lang="de-DE" dirty="0"/>
            </a:br>
            <a:r>
              <a:rPr lang="de-DE" dirty="0"/>
              <a:t>„</a:t>
            </a:r>
            <a:r>
              <a:rPr lang="de-DE" dirty="0" err="1"/>
              <a:t>Spielow</a:t>
            </a:r>
            <a:r>
              <a:rPr lang="de-DE" dirty="0"/>
              <a:t> soll schöner werden“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D8484DEE-FDDC-B7AE-B195-C27DB25F2EBF}"/>
              </a:ext>
            </a:extLst>
          </p:cNvPr>
          <p:cNvSpPr txBox="1">
            <a:spLocks/>
          </p:cNvSpPr>
          <p:nvPr/>
        </p:nvSpPr>
        <p:spPr>
          <a:xfrm>
            <a:off x="9507862" y="4000870"/>
            <a:ext cx="2259080" cy="86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Verein Naturfreude e. V.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CB4FB2EE-9982-A7FA-34E3-F9474DD0AF35}"/>
              </a:ext>
            </a:extLst>
          </p:cNvPr>
          <p:cNvSpPr txBox="1">
            <a:spLocks/>
          </p:cNvSpPr>
          <p:nvPr/>
        </p:nvSpPr>
        <p:spPr>
          <a:xfrm>
            <a:off x="7873267" y="5574004"/>
            <a:ext cx="2189530" cy="86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Sportverein</a:t>
            </a:r>
            <a:br>
              <a:rPr lang="de-DE" dirty="0"/>
            </a:br>
            <a:r>
              <a:rPr lang="de-DE" dirty="0"/>
              <a:t>SV </a:t>
            </a:r>
            <a:r>
              <a:rPr lang="de-DE" dirty="0" err="1"/>
              <a:t>Spielow</a:t>
            </a:r>
            <a:r>
              <a:rPr lang="de-DE" dirty="0"/>
              <a:t> 03</a:t>
            </a:r>
          </a:p>
        </p:txBody>
      </p:sp>
    </p:spTree>
    <p:extLst>
      <p:ext uri="{BB962C8B-B14F-4D97-AF65-F5344CB8AC3E}">
        <p14:creationId xmlns:p14="http://schemas.microsoft.com/office/powerpoint/2010/main" val="54580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5D74D-5989-A2FA-2D32-637EF2B1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180" y="2011680"/>
            <a:ext cx="6210300" cy="4165283"/>
          </a:xfrm>
        </p:spPr>
        <p:txBody>
          <a:bodyPr/>
          <a:lstStyle/>
          <a:p>
            <a:r>
              <a:rPr lang="de-DE" b="1" dirty="0">
                <a:solidFill>
                  <a:srgbClr val="3673B9"/>
                </a:solidFill>
              </a:rPr>
              <a:t>Rathauscrew:</a:t>
            </a:r>
          </a:p>
          <a:p>
            <a:endParaRPr lang="de-DE" dirty="0">
              <a:solidFill>
                <a:srgbClr val="3673B9"/>
              </a:solidFill>
            </a:endParaRP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3673B9"/>
                </a:solidFill>
              </a:rPr>
              <a:t>berät die anderen Gruppen zu ihren Vorschlägen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3673B9"/>
                </a:solidFill>
              </a:rPr>
              <a:t>entscheidet, welche Vorschläge zur Abstimmung zugelassen werden können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3673B9"/>
                </a:solidFill>
              </a:rPr>
              <a:t>organisiert die Präsentation der Vorschläge am „Tag der Entscheidung“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3673B9"/>
                </a:solidFill>
              </a:rPr>
              <a:t>führt die Abstimmung über die Vorschläge durch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3673B9"/>
                </a:solidFill>
              </a:rPr>
              <a:t>hat kein Stimmrecht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30910B4-4024-904F-4A93-1BC8C533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180" y="523702"/>
            <a:ext cx="4739640" cy="97259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 dirty="0">
                <a:solidFill>
                  <a:srgbClr val="EF7C00"/>
                </a:solidFill>
              </a:rPr>
              <a:t>Die Spielteilnehmenden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CC484-A321-8192-5E0C-BCA0F3C7D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90" y="2946725"/>
            <a:ext cx="1482710" cy="14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3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5D533-4081-FFC7-1186-36541F1B2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89" y="2923865"/>
            <a:ext cx="1488967" cy="148271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735B52-FB28-11CA-AEE3-A0CD78EDC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179" y="2011680"/>
            <a:ext cx="6151245" cy="4165283"/>
          </a:xfrm>
        </p:spPr>
        <p:txBody>
          <a:bodyPr/>
          <a:lstStyle/>
          <a:p>
            <a:r>
              <a:rPr lang="de-DE" b="1" dirty="0">
                <a:solidFill>
                  <a:srgbClr val="FF0000"/>
                </a:solidFill>
              </a:rPr>
              <a:t>Spielleitung: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FF0000"/>
                </a:solidFill>
              </a:rPr>
              <a:t>führt in neue Spielphasen ein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FF0000"/>
                </a:solidFill>
              </a:rPr>
              <a:t>behält die Zeit im Blick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FF0000"/>
                </a:solidFill>
              </a:rPr>
              <a:t>unterstützt die Rathauscrew bei Fragen zu Vorschlagskriterien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FF0000"/>
                </a:solidFill>
              </a:rPr>
              <a:t>kann mit Ereigniskarten aktiv ins Spiel eingreifen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FF0000"/>
                </a:solidFill>
              </a:rPr>
              <a:t>ist jederzeit für alle bei Fragen ansprechbar</a:t>
            </a:r>
          </a:p>
          <a:p>
            <a:pPr marL="342900" indent="-342900">
              <a:buFont typeface="Arial" panose="020B0604020202020204" pitchFamily="34" charset="0"/>
              <a:buChar char="&gt;"/>
            </a:pPr>
            <a:r>
              <a:rPr lang="de-DE" dirty="0">
                <a:solidFill>
                  <a:srgbClr val="FF0000"/>
                </a:solidFill>
              </a:rPr>
              <a:t>hat kein Stimmrecht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1656B34-E708-F0D5-B524-05935BC1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180" y="523702"/>
            <a:ext cx="4739640" cy="97259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Die Spielteilnehmenden </a:t>
            </a:r>
          </a:p>
        </p:txBody>
      </p:sp>
    </p:spTree>
    <p:extLst>
      <p:ext uri="{BB962C8B-B14F-4D97-AF65-F5344CB8AC3E}">
        <p14:creationId xmlns:p14="http://schemas.microsoft.com/office/powerpoint/2010/main" val="102341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049510-5BE9-9A20-86F9-C717C7FC0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2011680"/>
            <a:ext cx="7800974" cy="4165283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Spieleinführung &amp; Gruppeneinteilung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Das Spielower Bürgerbudget:</a:t>
            </a:r>
          </a:p>
          <a:p>
            <a:r>
              <a:rPr lang="de-DE" dirty="0"/>
              <a:t>	Spielphase 1: Entwicklung von Bürgerbudget-Vorschlägen</a:t>
            </a:r>
          </a:p>
          <a:p>
            <a:r>
              <a:rPr lang="de-DE" dirty="0"/>
              <a:t>	Spielphase 2: Vorbereitung des „Tags der Entscheidung“</a:t>
            </a:r>
          </a:p>
          <a:p>
            <a:r>
              <a:rPr lang="de-DE" dirty="0"/>
              <a:t>	Spielphase 3: Präsentation der Vorschläge</a:t>
            </a:r>
          </a:p>
          <a:p>
            <a:r>
              <a:rPr lang="de-DE" dirty="0"/>
              <a:t>	Spielphase 4: Unterstützer*innen gewinnen</a:t>
            </a:r>
          </a:p>
          <a:p>
            <a:r>
              <a:rPr lang="de-DE" dirty="0"/>
              <a:t>	Spielphase 5: Bekanntgabe von Änderungen</a:t>
            </a:r>
          </a:p>
          <a:p>
            <a:r>
              <a:rPr lang="de-DE" dirty="0"/>
              <a:t>	Spielphase 6: Abstimmung</a:t>
            </a:r>
          </a:p>
          <a:p>
            <a:br>
              <a:rPr lang="de-DE" dirty="0"/>
            </a:br>
            <a:r>
              <a:rPr lang="de-DE" b="1" dirty="0"/>
              <a:t>Abschlussreflexion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981028-CC58-91CC-39F3-4781BFBE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1" y="523702"/>
            <a:ext cx="6591298" cy="972590"/>
          </a:xfrm>
        </p:spPr>
        <p:txBody>
          <a:bodyPr/>
          <a:lstStyle/>
          <a:p>
            <a:r>
              <a:rPr lang="de-DE" dirty="0"/>
              <a:t>Ablauf – Das machen wir heute!</a:t>
            </a:r>
          </a:p>
        </p:txBody>
      </p:sp>
    </p:spTree>
    <p:extLst>
      <p:ext uri="{BB962C8B-B14F-4D97-AF65-F5344CB8AC3E}">
        <p14:creationId xmlns:p14="http://schemas.microsoft.com/office/powerpoint/2010/main" val="89227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678873-5857-F996-DCAB-D4FD011F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72" y="523702"/>
            <a:ext cx="7429500" cy="972590"/>
          </a:xfrm>
        </p:spPr>
        <p:txBody>
          <a:bodyPr/>
          <a:lstStyle/>
          <a:p>
            <a:r>
              <a:rPr lang="de-DE" dirty="0"/>
              <a:t>Gruppenprofile und Gruppenaufträge</a:t>
            </a: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D18A054-E6B6-B861-082F-2F363709F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8630009" y="2011590"/>
            <a:ext cx="2301462" cy="326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2">
            <a:extLst>
              <a:ext uri="{FF2B5EF4-FFF2-40B4-BE49-F238E27FC236}">
                <a16:creationId xmlns:a16="http://schemas.microsoft.com/office/drawing/2014/main" id="{846ADE24-1ECB-2872-78D7-7A944D187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/>
        </p:blipFill>
        <p:spPr>
          <a:xfrm>
            <a:off x="838200" y="2011590"/>
            <a:ext cx="2301462" cy="3271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454B5412-0BB0-270A-538F-4E0185283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-14" r="-64" b="-14"/>
          <a:stretch/>
        </p:blipFill>
        <p:spPr>
          <a:xfrm>
            <a:off x="1544400" y="4153902"/>
            <a:ext cx="1656466" cy="235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3">
            <a:extLst>
              <a:ext uri="{FF2B5EF4-FFF2-40B4-BE49-F238E27FC236}">
                <a16:creationId xmlns:a16="http://schemas.microsoft.com/office/drawing/2014/main" id="{A5CE82A1-DC9C-33DE-41C5-72A6669D0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r="108"/>
          <a:stretch/>
        </p:blipFill>
        <p:spPr>
          <a:xfrm>
            <a:off x="3326740" y="2011590"/>
            <a:ext cx="2301462" cy="327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8">
            <a:extLst>
              <a:ext uri="{FF2B5EF4-FFF2-40B4-BE49-F238E27FC236}">
                <a16:creationId xmlns:a16="http://schemas.microsoft.com/office/drawing/2014/main" id="{9A59ACE4-21A1-F555-F629-C321AE0923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" b="203"/>
          <a:stretch/>
        </p:blipFill>
        <p:spPr>
          <a:xfrm>
            <a:off x="6139768" y="2011590"/>
            <a:ext cx="2315817" cy="327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0">
            <a:extLst>
              <a:ext uri="{FF2B5EF4-FFF2-40B4-BE49-F238E27FC236}">
                <a16:creationId xmlns:a16="http://schemas.microsoft.com/office/drawing/2014/main" id="{F3C5D964-11DE-85B5-1302-070620280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>
            <a:off x="4019882" y="4153902"/>
            <a:ext cx="1656466" cy="235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0">
            <a:extLst>
              <a:ext uri="{FF2B5EF4-FFF2-40B4-BE49-F238E27FC236}">
                <a16:creationId xmlns:a16="http://schemas.microsoft.com/office/drawing/2014/main" id="{19060055-30CD-7D05-1B31-97D68A2394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>
            <a:off x="6852532" y="4153902"/>
            <a:ext cx="1656466" cy="235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0">
            <a:extLst>
              <a:ext uri="{FF2B5EF4-FFF2-40B4-BE49-F238E27FC236}">
                <a16:creationId xmlns:a16="http://schemas.microsoft.com/office/drawing/2014/main" id="{F64573A7-3E0F-0AEC-B6EE-483BBEFF38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>
            <a:off x="9317438" y="4153902"/>
            <a:ext cx="1656466" cy="235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660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>
            <a:extLst>
              <a:ext uri="{FF2B5EF4-FFF2-40B4-BE49-F238E27FC236}">
                <a16:creationId xmlns:a16="http://schemas.microsoft.com/office/drawing/2014/main" id="{25AFC2C6-158E-3822-9843-CB828273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b="1103"/>
          <a:stretch/>
        </p:blipFill>
        <p:spPr>
          <a:xfrm>
            <a:off x="7723150" y="2828912"/>
            <a:ext cx="2576747" cy="357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083BB707-AE83-BF0A-4DB0-F6B99938F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" b="863"/>
          <a:stretch/>
        </p:blipFill>
        <p:spPr>
          <a:xfrm>
            <a:off x="481631" y="1866071"/>
            <a:ext cx="5908940" cy="4168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B06573-E38C-5CF3-1007-AE02873B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099" y="523702"/>
            <a:ext cx="4495802" cy="972590"/>
          </a:xfrm>
        </p:spPr>
        <p:txBody>
          <a:bodyPr/>
          <a:lstStyle/>
          <a:p>
            <a:r>
              <a:rPr lang="de-DE" dirty="0"/>
              <a:t>Materialien</a:t>
            </a:r>
            <a:r>
              <a:rPr lang="ru-RU" dirty="0"/>
              <a:t> </a:t>
            </a:r>
            <a:r>
              <a:rPr lang="de-DE" dirty="0"/>
              <a:t>für alle</a:t>
            </a: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9E8F843D-355E-28AD-04BF-CAE46CEB5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87" t="7669" r="18619" b="8707"/>
          <a:stretch/>
        </p:blipFill>
        <p:spPr>
          <a:xfrm>
            <a:off x="9679146" y="1496292"/>
            <a:ext cx="1561850" cy="3355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1781AFF4-C926-EBD5-CB19-B1EF57BCA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b="1103"/>
          <a:stretch/>
        </p:blipFill>
        <p:spPr>
          <a:xfrm>
            <a:off x="6057199" y="2162602"/>
            <a:ext cx="2576748" cy="357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624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96251D-9E3E-EF3F-DA4B-53FA002F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852" y="523702"/>
            <a:ext cx="8949290" cy="972590"/>
          </a:xfrm>
        </p:spPr>
        <p:txBody>
          <a:bodyPr/>
          <a:lstStyle/>
          <a:p>
            <a:r>
              <a:rPr lang="de-DE" dirty="0"/>
              <a:t>Materialien nur für gesellschaftliche Gruppen</a:t>
            </a: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575C0ACC-8A39-8E03-3000-685B8D31C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420"/>
          <a:stretch/>
        </p:blipFill>
        <p:spPr>
          <a:xfrm>
            <a:off x="2511259" y="1821956"/>
            <a:ext cx="3163238" cy="4512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id="{C462B9D5-F61D-D37B-51E2-F811204D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r="275"/>
          <a:stretch/>
        </p:blipFill>
        <p:spPr>
          <a:xfrm>
            <a:off x="6208112" y="1791395"/>
            <a:ext cx="3183387" cy="4512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809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96251D-9E3E-EF3F-DA4B-53FA002F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409" y="523702"/>
            <a:ext cx="7087182" cy="972590"/>
          </a:xfrm>
        </p:spPr>
        <p:txBody>
          <a:bodyPr/>
          <a:lstStyle/>
          <a:p>
            <a:r>
              <a:rPr lang="de-DE" dirty="0"/>
              <a:t>Materialien nur für die Rathauscrew</a:t>
            </a:r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47C4DB1E-D371-B096-EFBF-70A266DB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r="-17"/>
          <a:stretch/>
        </p:blipFill>
        <p:spPr>
          <a:xfrm>
            <a:off x="8925271" y="2906182"/>
            <a:ext cx="1448243" cy="14477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81965C-3F49-4205-741E-636A17DA1BCD}"/>
              </a:ext>
            </a:extLst>
          </p:cNvPr>
          <p:cNvGrpSpPr/>
          <p:nvPr/>
        </p:nvGrpSpPr>
        <p:grpSpPr>
          <a:xfrm>
            <a:off x="1595566" y="1812231"/>
            <a:ext cx="6543292" cy="4641322"/>
            <a:chOff x="1462942" y="1169190"/>
            <a:chExt cx="7673209" cy="5442801"/>
          </a:xfrm>
        </p:grpSpPr>
        <p:pic>
          <p:nvPicPr>
            <p:cNvPr id="5" name="Grafik 3">
              <a:extLst>
                <a:ext uri="{FF2B5EF4-FFF2-40B4-BE49-F238E27FC236}">
                  <a16:creationId xmlns:a16="http://schemas.microsoft.com/office/drawing/2014/main" id="{9979928C-8312-116A-4AB7-45174476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" r="7"/>
            <a:stretch/>
          </p:blipFill>
          <p:spPr>
            <a:xfrm>
              <a:off x="1462942" y="1169190"/>
              <a:ext cx="3100313" cy="4399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Grafik 3">
              <a:extLst>
                <a:ext uri="{FF2B5EF4-FFF2-40B4-BE49-F238E27FC236}">
                  <a16:creationId xmlns:a16="http://schemas.microsoft.com/office/drawing/2014/main" id="{3E7F5360-A4FD-32CD-6FCE-8BF3B30E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" r="7"/>
            <a:stretch/>
          </p:blipFill>
          <p:spPr>
            <a:xfrm>
              <a:off x="5126165" y="1169190"/>
              <a:ext cx="3100313" cy="4399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Grafik 3">
              <a:extLst>
                <a:ext uri="{FF2B5EF4-FFF2-40B4-BE49-F238E27FC236}">
                  <a16:creationId xmlns:a16="http://schemas.microsoft.com/office/drawing/2014/main" id="{AF4D6CED-3CFB-A3A9-46E2-DAECFD3CD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" b="-7"/>
            <a:stretch/>
          </p:blipFill>
          <p:spPr>
            <a:xfrm>
              <a:off x="2372615" y="2212791"/>
              <a:ext cx="3100313" cy="4399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0D47100-C5B8-4598-190D-C4F4CA7E5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" r="7"/>
            <a:stretch/>
          </p:blipFill>
          <p:spPr>
            <a:xfrm>
              <a:off x="6035838" y="2212791"/>
              <a:ext cx="3100313" cy="4399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6227FB-6432-7375-A0A3-77365CE22AE2}"/>
              </a:ext>
            </a:extLst>
          </p:cNvPr>
          <p:cNvGrpSpPr/>
          <p:nvPr/>
        </p:nvGrpSpPr>
        <p:grpSpPr>
          <a:xfrm>
            <a:off x="8925271" y="4698477"/>
            <a:ext cx="1727414" cy="1234049"/>
            <a:chOff x="9096981" y="5461162"/>
            <a:chExt cx="1050643" cy="7505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697C40-A961-AC25-D6A1-6758FBA4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6981" y="5461162"/>
              <a:ext cx="542545" cy="5410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FAB490-C5C1-DE4D-E945-F754A8D5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079" y="5670711"/>
              <a:ext cx="542545" cy="541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57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8AB93-E2DE-D4A9-EBF9-913AC0544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4175" y="2510426"/>
            <a:ext cx="7043650" cy="1837147"/>
          </a:xfrm>
        </p:spPr>
        <p:txBody>
          <a:bodyPr/>
          <a:lstStyle/>
          <a:p>
            <a:r>
              <a:rPr lang="de-DE" dirty="0"/>
              <a:t>Los geht´s! </a:t>
            </a:r>
          </a:p>
        </p:txBody>
      </p:sp>
    </p:spTree>
    <p:extLst>
      <p:ext uri="{BB962C8B-B14F-4D97-AF65-F5344CB8AC3E}">
        <p14:creationId xmlns:p14="http://schemas.microsoft.com/office/powerpoint/2010/main" val="4011446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5E7D6-66C2-103B-1E92-0506D4EA0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811" y="3219172"/>
            <a:ext cx="6830464" cy="2388869"/>
          </a:xfrm>
        </p:spPr>
        <p:txBody>
          <a:bodyPr>
            <a:normAutofit/>
          </a:bodyPr>
          <a:lstStyle/>
          <a:p>
            <a:r>
              <a:rPr lang="de-DE" sz="2000" b="1" dirty="0"/>
              <a:t>Einreichungsfrist</a:t>
            </a:r>
            <a:r>
              <a:rPr lang="de-DE" b="1" dirty="0"/>
              <a:t>:</a:t>
            </a:r>
            <a:endParaRPr lang="de-DE" sz="2000" b="1" dirty="0"/>
          </a:p>
          <a:p>
            <a:r>
              <a:rPr lang="de-DE" sz="9600" dirty="0">
                <a:solidFill>
                  <a:srgbClr val="EA5097"/>
                </a:solidFill>
              </a:rPr>
              <a:t>00:00 Uhr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AA24B8-7076-38AA-112F-41352F68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9220" y="3295651"/>
            <a:ext cx="2235916" cy="22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B67E0C9-1122-7530-F253-04EDC627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523702"/>
            <a:ext cx="4724400" cy="762173"/>
          </a:xfrm>
        </p:spPr>
        <p:txBody>
          <a:bodyPr>
            <a:normAutofit/>
          </a:bodyPr>
          <a:lstStyle/>
          <a:p>
            <a:r>
              <a:rPr lang="de-DE" sz="1600" dirty="0"/>
              <a:t>Das Spielower Bürgerbudget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C43400D-01F3-CB63-4A5C-11ACE1500FA3}"/>
              </a:ext>
            </a:extLst>
          </p:cNvPr>
          <p:cNvSpPr txBox="1">
            <a:spLocks/>
          </p:cNvSpPr>
          <p:nvPr/>
        </p:nvSpPr>
        <p:spPr>
          <a:xfrm>
            <a:off x="1189586" y="1938436"/>
            <a:ext cx="9992764" cy="628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600" b="1" dirty="0"/>
              <a:t>Entwicklung von Bürgerbudget-Vorschlägen</a:t>
            </a:r>
          </a:p>
        </p:txBody>
      </p:sp>
    </p:spTree>
    <p:extLst>
      <p:ext uri="{BB962C8B-B14F-4D97-AF65-F5344CB8AC3E}">
        <p14:creationId xmlns:p14="http://schemas.microsoft.com/office/powerpoint/2010/main" val="191175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2121-0C78-25CD-C467-947999D5B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75" y="1770063"/>
            <a:ext cx="8877300" cy="16589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EA5097"/>
                </a:solidFill>
              </a:rPr>
              <a:t>WAS IHR ALS SPIELER*INNEN</a:t>
            </a:r>
            <a:endParaRPr lang="de-DE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1E598C-5A50-840B-2E55-0C4B975557FA}"/>
              </a:ext>
            </a:extLst>
          </p:cNvPr>
          <p:cNvSpPr txBox="1">
            <a:spLocks/>
          </p:cNvSpPr>
          <p:nvPr/>
        </p:nvSpPr>
        <p:spPr>
          <a:xfrm>
            <a:off x="4758343" y="3534845"/>
            <a:ext cx="5699069" cy="151606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1" i="0" kern="1200" cap="all" spc="200" baseline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/>
              <a:t>WISSEN MÜSST</a:t>
            </a:r>
          </a:p>
        </p:txBody>
      </p:sp>
    </p:spTree>
    <p:extLst>
      <p:ext uri="{BB962C8B-B14F-4D97-AF65-F5344CB8AC3E}">
        <p14:creationId xmlns:p14="http://schemas.microsoft.com/office/powerpoint/2010/main" val="1734164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5E7D6-66C2-103B-1E92-0506D4EA0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811" y="3219172"/>
            <a:ext cx="6830464" cy="2388869"/>
          </a:xfrm>
        </p:spPr>
        <p:txBody>
          <a:bodyPr>
            <a:normAutofit/>
          </a:bodyPr>
          <a:lstStyle/>
          <a:p>
            <a:r>
              <a:rPr lang="de-DE" sz="2000" b="1" dirty="0"/>
              <a:t>Frist</a:t>
            </a:r>
            <a:r>
              <a:rPr lang="de-DE" b="1" dirty="0"/>
              <a:t>:</a:t>
            </a:r>
            <a:endParaRPr lang="de-DE" sz="2000" b="1" dirty="0"/>
          </a:p>
          <a:p>
            <a:r>
              <a:rPr lang="de-DE" sz="9600" dirty="0">
                <a:solidFill>
                  <a:srgbClr val="EA5097"/>
                </a:solidFill>
              </a:rPr>
              <a:t>00:00 Uhr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B67E0C9-1122-7530-F253-04EDC627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523702"/>
            <a:ext cx="4724400" cy="762173"/>
          </a:xfrm>
        </p:spPr>
        <p:txBody>
          <a:bodyPr>
            <a:normAutofit/>
          </a:bodyPr>
          <a:lstStyle/>
          <a:p>
            <a:r>
              <a:rPr lang="de-DE" sz="1600" dirty="0"/>
              <a:t>Das Spielower Bürgerbudget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C43400D-01F3-CB63-4A5C-11ACE1500FA3}"/>
              </a:ext>
            </a:extLst>
          </p:cNvPr>
          <p:cNvSpPr txBox="1">
            <a:spLocks/>
          </p:cNvSpPr>
          <p:nvPr/>
        </p:nvSpPr>
        <p:spPr>
          <a:xfrm>
            <a:off x="1189586" y="1938436"/>
            <a:ext cx="9992764" cy="628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600" b="1" dirty="0"/>
              <a:t>Vorbereitung des „Tags der Entscheidung“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505BE-A228-C867-D4C5-7155281C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9220" y="3295651"/>
            <a:ext cx="2235916" cy="22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33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5AAA634-83B4-B1B2-5661-A5DACCC6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523702"/>
            <a:ext cx="4724400" cy="762173"/>
          </a:xfrm>
        </p:spPr>
        <p:txBody>
          <a:bodyPr>
            <a:normAutofit/>
          </a:bodyPr>
          <a:lstStyle/>
          <a:p>
            <a:r>
              <a:rPr lang="de-DE" sz="1600" dirty="0"/>
              <a:t>Das Spielower Bürgerbudget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204F58-D33D-CBC9-0035-EA36F8592DFF}"/>
              </a:ext>
            </a:extLst>
          </p:cNvPr>
          <p:cNvSpPr txBox="1">
            <a:spLocks/>
          </p:cNvSpPr>
          <p:nvPr/>
        </p:nvSpPr>
        <p:spPr>
          <a:xfrm>
            <a:off x="1189586" y="2533650"/>
            <a:ext cx="9992764" cy="306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b="1" dirty="0"/>
              <a:t>Präsentation der Vorschläge</a:t>
            </a:r>
          </a:p>
          <a:p>
            <a:pPr algn="ctr"/>
            <a:r>
              <a:rPr lang="de-DE" sz="4800" b="1" dirty="0"/>
              <a:t>am „Tag der Entscheidung“</a:t>
            </a:r>
          </a:p>
        </p:txBody>
      </p:sp>
    </p:spTree>
    <p:extLst>
      <p:ext uri="{BB962C8B-B14F-4D97-AF65-F5344CB8AC3E}">
        <p14:creationId xmlns:p14="http://schemas.microsoft.com/office/powerpoint/2010/main" val="2225528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E4B73-11AA-630D-5A7C-B1FAB97AE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3600" b="1" dirty="0"/>
              <a:t>Feedback</a:t>
            </a:r>
          </a:p>
          <a:p>
            <a:endParaRPr lang="de-DE" dirty="0"/>
          </a:p>
          <a:p>
            <a:pPr algn="ctr"/>
            <a:r>
              <a:rPr lang="de-DE" sz="4000" b="1" dirty="0">
                <a:solidFill>
                  <a:srgbClr val="EA5097"/>
                </a:solidFill>
              </a:rPr>
              <a:t>„Was müsste der Vorschlag berücksichtigen, damit ich dafür</a:t>
            </a:r>
            <a:br>
              <a:rPr lang="de-DE" sz="4000" b="1" dirty="0">
                <a:solidFill>
                  <a:srgbClr val="EA5097"/>
                </a:solidFill>
              </a:rPr>
            </a:br>
            <a:r>
              <a:rPr lang="de-DE" sz="4000" b="1" dirty="0">
                <a:solidFill>
                  <a:srgbClr val="EA5097"/>
                </a:solidFill>
              </a:rPr>
              <a:t>meine 2 Stimmtaler gebe?“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F106979-2463-C676-8013-382FB23FA144}"/>
              </a:ext>
            </a:extLst>
          </p:cNvPr>
          <p:cNvSpPr txBox="1">
            <a:spLocks/>
          </p:cNvSpPr>
          <p:nvPr/>
        </p:nvSpPr>
        <p:spPr>
          <a:xfrm>
            <a:off x="3733800" y="523702"/>
            <a:ext cx="4724400" cy="76217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000" b="1" kern="1200" cap="all" spc="150" baseline="0" dirty="0" smtClean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600"/>
              <a:t>Das Spielower Bürgerbudget </a:t>
            </a:r>
          </a:p>
        </p:txBody>
      </p:sp>
    </p:spTree>
    <p:extLst>
      <p:ext uri="{BB962C8B-B14F-4D97-AF65-F5344CB8AC3E}">
        <p14:creationId xmlns:p14="http://schemas.microsoft.com/office/powerpoint/2010/main" val="2751639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5E7D6-66C2-103B-1E92-0506D4EA0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811" y="3219172"/>
            <a:ext cx="6830464" cy="2388869"/>
          </a:xfrm>
        </p:spPr>
        <p:txBody>
          <a:bodyPr>
            <a:normAutofit/>
          </a:bodyPr>
          <a:lstStyle/>
          <a:p>
            <a:r>
              <a:rPr lang="de-DE" sz="2000" b="1" dirty="0"/>
              <a:t>Frist</a:t>
            </a:r>
            <a:r>
              <a:rPr lang="de-DE" b="1" dirty="0"/>
              <a:t>:</a:t>
            </a:r>
            <a:endParaRPr lang="de-DE" sz="2000" b="1" dirty="0"/>
          </a:p>
          <a:p>
            <a:r>
              <a:rPr lang="de-DE" sz="9600" dirty="0">
                <a:solidFill>
                  <a:srgbClr val="EA5097"/>
                </a:solidFill>
              </a:rPr>
              <a:t>00:00 Uhr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B67E0C9-1122-7530-F253-04EDC627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523702"/>
            <a:ext cx="4724400" cy="762173"/>
          </a:xfrm>
        </p:spPr>
        <p:txBody>
          <a:bodyPr>
            <a:normAutofit/>
          </a:bodyPr>
          <a:lstStyle/>
          <a:p>
            <a:r>
              <a:rPr lang="de-DE" sz="1600" dirty="0"/>
              <a:t>Das Spielower Bürgerbudget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C43400D-01F3-CB63-4A5C-11ACE1500FA3}"/>
              </a:ext>
            </a:extLst>
          </p:cNvPr>
          <p:cNvSpPr txBox="1">
            <a:spLocks/>
          </p:cNvSpPr>
          <p:nvPr/>
        </p:nvSpPr>
        <p:spPr>
          <a:xfrm>
            <a:off x="1189586" y="1938436"/>
            <a:ext cx="9992764" cy="628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600" b="1" dirty="0"/>
              <a:t>Unterstützer*innen gewinnen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A64ED-33FA-55B9-C042-8ED8468A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9220" y="3295651"/>
            <a:ext cx="2235916" cy="22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34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5AAA634-83B4-B1B2-5661-A5DACCC6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523702"/>
            <a:ext cx="4724400" cy="762173"/>
          </a:xfrm>
        </p:spPr>
        <p:txBody>
          <a:bodyPr>
            <a:normAutofit/>
          </a:bodyPr>
          <a:lstStyle/>
          <a:p>
            <a:r>
              <a:rPr lang="de-DE" sz="1600" dirty="0"/>
              <a:t>Das Spielower Bürgerbudget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204F58-D33D-CBC9-0035-EA36F8592DFF}"/>
              </a:ext>
            </a:extLst>
          </p:cNvPr>
          <p:cNvSpPr txBox="1">
            <a:spLocks/>
          </p:cNvSpPr>
          <p:nvPr/>
        </p:nvSpPr>
        <p:spPr>
          <a:xfrm>
            <a:off x="1189586" y="2571750"/>
            <a:ext cx="9992764" cy="302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b="1" dirty="0"/>
              <a:t>Bekanntgabe</a:t>
            </a:r>
            <a:br>
              <a:rPr lang="de-DE" sz="4800" b="1" dirty="0"/>
            </a:br>
            <a:r>
              <a:rPr lang="de-DE" sz="4800" b="1" dirty="0"/>
              <a:t>von Änderungen</a:t>
            </a:r>
          </a:p>
        </p:txBody>
      </p:sp>
    </p:spTree>
    <p:extLst>
      <p:ext uri="{BB962C8B-B14F-4D97-AF65-F5344CB8AC3E}">
        <p14:creationId xmlns:p14="http://schemas.microsoft.com/office/powerpoint/2010/main" val="800486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5AAA634-83B4-B1B2-5661-A5DACCC6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523702"/>
            <a:ext cx="4724400" cy="762173"/>
          </a:xfrm>
        </p:spPr>
        <p:txBody>
          <a:bodyPr>
            <a:normAutofit/>
          </a:bodyPr>
          <a:lstStyle/>
          <a:p>
            <a:r>
              <a:rPr lang="de-DE" sz="1600" dirty="0"/>
              <a:t>Das Spielower Bürgerbudget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204F58-D33D-CBC9-0035-EA36F8592DFF}"/>
              </a:ext>
            </a:extLst>
          </p:cNvPr>
          <p:cNvSpPr txBox="1">
            <a:spLocks/>
          </p:cNvSpPr>
          <p:nvPr/>
        </p:nvSpPr>
        <p:spPr>
          <a:xfrm>
            <a:off x="1189586" y="2628900"/>
            <a:ext cx="9992764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b="1" dirty="0"/>
              <a:t>Abstimmung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1037F9-8B0A-976D-6CFD-48EC74554D09}"/>
              </a:ext>
            </a:extLst>
          </p:cNvPr>
          <p:cNvGrpSpPr/>
          <p:nvPr/>
        </p:nvGrpSpPr>
        <p:grpSpPr>
          <a:xfrm>
            <a:off x="4787912" y="3870411"/>
            <a:ext cx="2796112" cy="1911437"/>
            <a:chOff x="5001821" y="3994714"/>
            <a:chExt cx="3422420" cy="23395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7C68F6-8AC4-5E65-CA32-58262D0791B9}"/>
                </a:ext>
              </a:extLst>
            </p:cNvPr>
            <p:cNvGrpSpPr/>
            <p:nvPr/>
          </p:nvGrpSpPr>
          <p:grpSpPr>
            <a:xfrm>
              <a:off x="5001821" y="5091803"/>
              <a:ext cx="1739238" cy="1242495"/>
              <a:chOff x="9096981" y="5461162"/>
              <a:chExt cx="1050643" cy="75057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18057AA-B8C2-E95C-8856-33084C232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6981" y="5461162"/>
                <a:ext cx="542545" cy="54102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7D6C77A-A312-6C23-F994-DD5761BFC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605079" y="5670711"/>
                <a:ext cx="542545" cy="541021"/>
              </a:xfrm>
              <a:prstGeom prst="rect">
                <a:avLst/>
              </a:prstGeom>
            </p:spPr>
          </p:pic>
        </p:grpSp>
        <p:pic>
          <p:nvPicPr>
            <p:cNvPr id="18" name="Grafik 1">
              <a:extLst>
                <a:ext uri="{FF2B5EF4-FFF2-40B4-BE49-F238E27FC236}">
                  <a16:creationId xmlns:a16="http://schemas.microsoft.com/office/drawing/2014/main" id="{0AC73513-672B-3C0F-E890-0EDE93968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" b="17"/>
            <a:stretch/>
          </p:blipFill>
          <p:spPr>
            <a:xfrm>
              <a:off x="6772173" y="3994714"/>
              <a:ext cx="1652068" cy="1651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259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567018-6C34-C106-9EEF-6BA178A28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993" y="1704367"/>
            <a:ext cx="4333182" cy="416528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1400" b="1" dirty="0"/>
              <a:t>Jede*r bekommt 5 Stimmtaler</a:t>
            </a:r>
            <a:br>
              <a:rPr lang="de-DE" sz="1400" b="1" dirty="0"/>
            </a:br>
            <a:r>
              <a:rPr lang="de-DE" sz="1400" dirty="0"/>
              <a:t>Jede*r stimmberechtigte Einwohner*in </a:t>
            </a:r>
            <a:r>
              <a:rPr lang="de-DE" sz="1400" dirty="0" err="1"/>
              <a:t>Spielows</a:t>
            </a:r>
            <a:r>
              <a:rPr lang="de-DE" sz="1400" dirty="0"/>
              <a:t> erhält 5 Stimmtaler. (Stimmberechtigt sind alle außer die Mitglieder der Rathauscrew und die Spielleitung.)</a:t>
            </a:r>
          </a:p>
          <a:p>
            <a:pPr>
              <a:lnSpc>
                <a:spcPct val="120000"/>
              </a:lnSpc>
            </a:pPr>
            <a:r>
              <a:rPr lang="de-DE" sz="1400" b="1" dirty="0"/>
              <a:t>Maximal 3 Stimmen für den eigenen Vorschlag</a:t>
            </a:r>
            <a:br>
              <a:rPr lang="de-DE" sz="1400" b="1" dirty="0"/>
            </a:br>
            <a:r>
              <a:rPr lang="de-DE" sz="1400" dirty="0"/>
              <a:t>Prinzipiell können die 5 Stimmtaler entweder auf mehrere Vorschläge verteilt oder alle für einen Vorschlag abgegeben werden. Allerdings dürfen für den eigenen Vorschlag maximal 3 Stimmtaler abgegeben werden.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EE68E84-54F6-D631-DBCB-09312966A0C4}"/>
              </a:ext>
            </a:extLst>
          </p:cNvPr>
          <p:cNvSpPr txBox="1">
            <a:spLocks/>
          </p:cNvSpPr>
          <p:nvPr/>
        </p:nvSpPr>
        <p:spPr>
          <a:xfrm>
            <a:off x="5761932" y="1704367"/>
            <a:ext cx="5553075" cy="505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1400" b="1" dirty="0"/>
              <a:t>Würfeln für zusätzliche Stimmen</a:t>
            </a:r>
            <a:br>
              <a:rPr lang="de-DE" sz="1400" b="1" dirty="0"/>
            </a:br>
            <a:r>
              <a:rPr lang="de-DE" sz="1400" dirty="0"/>
              <a:t>In </a:t>
            </a:r>
            <a:r>
              <a:rPr lang="de-DE" sz="1400" dirty="0" err="1"/>
              <a:t>Spielow</a:t>
            </a:r>
            <a:r>
              <a:rPr lang="de-DE" sz="1400" dirty="0"/>
              <a:t> leben neben uns noch mehr stimmberechtigte Einwohner*innen. Ihre Stimmen werden nach dem Zufallsprinzip ausgewürfelt: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Jede Gruppe würfelt reihum einmal, um weitere Stimmen für ihren Vorschlag zu erhalten.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Für jede Augenzahl gibt es eine Stimme mehr: Wenn z. B. eine 4 gewürfelt wird, gibt es 4 Stimmen auf das bisherige Ergebnis obendrauf.</a:t>
            </a:r>
          </a:p>
          <a:p>
            <a:pPr>
              <a:lnSpc>
                <a:spcPct val="120000"/>
              </a:lnSpc>
            </a:pPr>
            <a:r>
              <a:rPr lang="de-DE" sz="1400" dirty="0"/>
              <a:t> </a:t>
            </a:r>
            <a:r>
              <a:rPr lang="de-DE" sz="1400" b="1" dirty="0"/>
              <a:t>Gewinner-Vorschläge: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Die drei Vorschläge mit den meisten Stimmen werden in </a:t>
            </a:r>
            <a:r>
              <a:rPr lang="de-DE" sz="1400" dirty="0" err="1"/>
              <a:t>Spielow</a:t>
            </a:r>
            <a:r>
              <a:rPr lang="de-DE" sz="1400" dirty="0"/>
              <a:t> umgesetzt.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Wenn mehrere Vorschläge die gleiche Stimmenzahl haben, kommt es zu einer Stichwahl, bei der jede*r stimmberechtigte Einwohner*in </a:t>
            </a:r>
            <a:r>
              <a:rPr lang="de-DE" sz="1400" dirty="0" err="1"/>
              <a:t>Spielows</a:t>
            </a:r>
            <a:r>
              <a:rPr lang="de-DE" sz="1400" dirty="0"/>
              <a:t> 1 Stimmtaler abgeben kann.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4A8BA4-C6C5-B68B-89AD-882163F159A7}"/>
              </a:ext>
            </a:extLst>
          </p:cNvPr>
          <p:cNvSpPr txBox="1">
            <a:spLocks/>
          </p:cNvSpPr>
          <p:nvPr/>
        </p:nvSpPr>
        <p:spPr>
          <a:xfrm>
            <a:off x="4229100" y="523702"/>
            <a:ext cx="3733800" cy="76217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000" b="1" kern="1200" cap="all" spc="150" baseline="0" dirty="0" smtClean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600" dirty="0"/>
              <a:t>Abstimmungsregeln</a:t>
            </a:r>
          </a:p>
        </p:txBody>
      </p:sp>
    </p:spTree>
    <p:extLst>
      <p:ext uri="{BB962C8B-B14F-4D97-AF65-F5344CB8AC3E}">
        <p14:creationId xmlns:p14="http://schemas.microsoft.com/office/powerpoint/2010/main" val="1341890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567018-6C34-C106-9EEF-6BA178A28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2000" dirty="0"/>
              <a:t>Die erfolgreichen Vorschläge sind:</a:t>
            </a:r>
          </a:p>
          <a:p>
            <a:endParaRPr lang="de-DE" dirty="0"/>
          </a:p>
          <a:p>
            <a:r>
              <a:rPr lang="de-DE" sz="4800" dirty="0"/>
              <a:t>1. </a:t>
            </a:r>
          </a:p>
          <a:p>
            <a:r>
              <a:rPr lang="de-DE" sz="4800" dirty="0"/>
              <a:t>2. </a:t>
            </a:r>
          </a:p>
          <a:p>
            <a:r>
              <a:rPr lang="de-DE" sz="4800" dirty="0"/>
              <a:t>3.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EA88175-1CC4-298D-B5FE-A7729A2E85E0}"/>
              </a:ext>
            </a:extLst>
          </p:cNvPr>
          <p:cNvSpPr txBox="1">
            <a:spLocks/>
          </p:cNvSpPr>
          <p:nvPr/>
        </p:nvSpPr>
        <p:spPr>
          <a:xfrm>
            <a:off x="3733800" y="523702"/>
            <a:ext cx="4724400" cy="76217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000" b="1" kern="1200" cap="all" spc="150" baseline="0" dirty="0" smtClean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600"/>
              <a:t>Das Spielower Bürgerbudget </a:t>
            </a:r>
          </a:p>
        </p:txBody>
      </p:sp>
    </p:spTree>
    <p:extLst>
      <p:ext uri="{BB962C8B-B14F-4D97-AF65-F5344CB8AC3E}">
        <p14:creationId xmlns:p14="http://schemas.microsoft.com/office/powerpoint/2010/main" val="1654857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FFC46A5-319D-F402-57A7-121278DB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2510426"/>
            <a:ext cx="9753600" cy="1837147"/>
          </a:xfrm>
        </p:spPr>
        <p:txBody>
          <a:bodyPr/>
          <a:lstStyle/>
          <a:p>
            <a:r>
              <a:rPr lang="de-DE" dirty="0"/>
              <a:t>Ende des Planspiels</a:t>
            </a:r>
          </a:p>
        </p:txBody>
      </p:sp>
    </p:spTree>
    <p:extLst>
      <p:ext uri="{BB962C8B-B14F-4D97-AF65-F5344CB8AC3E}">
        <p14:creationId xmlns:p14="http://schemas.microsoft.com/office/powerpoint/2010/main" val="313908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67D1ED1A-BDFE-D6FC-1B00-DB95AD907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424" y="523702"/>
            <a:ext cx="4629152" cy="972590"/>
          </a:xfrm>
        </p:spPr>
        <p:txBody>
          <a:bodyPr/>
          <a:lstStyle/>
          <a:p>
            <a:r>
              <a:rPr lang="de-DE" dirty="0"/>
              <a:t>Abschlussreflexion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97E2725-CF95-7C0E-D28F-4912C2444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575" y="3068955"/>
            <a:ext cx="9086850" cy="29289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Wie habt ihr euch in eurer Rolle gefühlt?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Was fiel euch leicht, was war herausfordernd?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Warum waren manche Vorschläge erfolgreich und andere nicht? Was hättet ihr anders machen können, um mehr Stimmen zu erhalten?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Was hat dieses Planspiel mit Demokratie zu tun? Was hat das Planspiel mit uns zu tun?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54901B2B-CB3A-1B51-F6F1-AC7D8CB081BA}"/>
              </a:ext>
            </a:extLst>
          </p:cNvPr>
          <p:cNvSpPr txBox="1">
            <a:spLocks/>
          </p:cNvSpPr>
          <p:nvPr/>
        </p:nvSpPr>
        <p:spPr>
          <a:xfrm>
            <a:off x="1552575" y="1904480"/>
            <a:ext cx="9086850" cy="972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i="1" dirty="0"/>
              <a:t>[Bespielfragen nach Bedarf anpassen.</a:t>
            </a:r>
            <a:br>
              <a:rPr lang="de-DE" i="1" dirty="0"/>
            </a:br>
            <a:r>
              <a:rPr lang="de-DE" i="1" dirty="0"/>
              <a:t>Siehe dazu Spielanleitung S. 38-39.]</a:t>
            </a:r>
          </a:p>
        </p:txBody>
      </p:sp>
    </p:spTree>
    <p:extLst>
      <p:ext uri="{BB962C8B-B14F-4D97-AF65-F5344CB8AC3E}">
        <p14:creationId xmlns:p14="http://schemas.microsoft.com/office/powerpoint/2010/main" val="415850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19D3-476B-2600-09D0-EAC4403B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0" y="681037"/>
            <a:ext cx="5562600" cy="952414"/>
          </a:xfrm>
        </p:spPr>
        <p:txBody>
          <a:bodyPr>
            <a:normAutofit/>
          </a:bodyPr>
          <a:lstStyle/>
          <a:p>
            <a:r>
              <a:rPr lang="de-DE" sz="2400" dirty="0"/>
              <a:t>WAS IST EIN PLANSPIEL?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D159E-52D6-5596-5FA0-F435C80C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703" y="2448232"/>
            <a:ext cx="6764594" cy="37287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Fiktive Situation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Vereinfachte Form der Realität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Perspektivwechsel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Auseinandersetzung mit unterschiedlichen Interessen und Bedürfnissen verschiedener gesellschaftlicher Gruppen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Entscheidungen fällen, Verhandlungen führen</a:t>
            </a:r>
          </a:p>
        </p:txBody>
      </p:sp>
    </p:spTree>
    <p:extLst>
      <p:ext uri="{BB962C8B-B14F-4D97-AF65-F5344CB8AC3E}">
        <p14:creationId xmlns:p14="http://schemas.microsoft.com/office/powerpoint/2010/main" val="3989271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38130B-865D-A5EB-2B7C-38EC7EC6F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69" y="4282440"/>
            <a:ext cx="6226662" cy="246888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7F817D-8E47-6E59-C5A3-AA6D9DF21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617220"/>
            <a:ext cx="10210800" cy="4165283"/>
          </a:xfrm>
        </p:spPr>
        <p:txBody>
          <a:bodyPr>
            <a:normAutofit fontScale="92500"/>
          </a:bodyPr>
          <a:lstStyle/>
          <a:p>
            <a:pPr algn="ctr">
              <a:lnSpc>
                <a:spcPct val="120000"/>
              </a:lnSpc>
            </a:pPr>
            <a:r>
              <a:rPr lang="de-DE" sz="1400" dirty="0"/>
              <a:t>Diese Präsentation ist Teil des Planspiels "Das </a:t>
            </a:r>
            <a:r>
              <a:rPr lang="de-DE" sz="1400" dirty="0" err="1"/>
              <a:t>Spielower</a:t>
            </a:r>
            <a:r>
              <a:rPr lang="de-DE" sz="1400" dirty="0"/>
              <a:t> Bürgerbudget", das im Rahmen des Projekts JUBU - Jugendbeteiligung bei Bürgerbudgets 2023 entwickelt wurde. Die Präsentation kann begleitend zum Planspiel eingesetzt werden. Ein Sprechvorschlag für die Folien 2-18 für die Spielleitung findet sich im Material "Einführungsheft zum Spielstart".</a:t>
            </a:r>
          </a:p>
          <a:p>
            <a:pPr algn="ctr">
              <a:lnSpc>
                <a:spcPct val="120000"/>
              </a:lnSpc>
            </a:pPr>
            <a:endParaRPr lang="de-DE" sz="1400" dirty="0"/>
          </a:p>
          <a:p>
            <a:pPr algn="ctr">
              <a:lnSpc>
                <a:spcPct val="120000"/>
              </a:lnSpc>
            </a:pPr>
            <a:r>
              <a:rPr lang="de-DE" dirty="0"/>
              <a:t>Alle Materialien des Planspiels können hier heruntergeladen werden:</a:t>
            </a:r>
            <a:br>
              <a:rPr lang="de-DE" dirty="0"/>
            </a:br>
            <a:r>
              <a:rPr lang="de-DE" dirty="0"/>
              <a:t>www.jugend-budget.de/spiele-und-materialien/</a:t>
            </a:r>
          </a:p>
          <a:p>
            <a:pPr algn="ctr">
              <a:lnSpc>
                <a:spcPct val="120000"/>
              </a:lnSpc>
            </a:pPr>
            <a:r>
              <a:rPr lang="de-DE" b="1" dirty="0"/>
              <a:t>Kontakt</a:t>
            </a:r>
          </a:p>
          <a:p>
            <a:pPr algn="ctr">
              <a:lnSpc>
                <a:spcPct val="120000"/>
              </a:lnSpc>
            </a:pPr>
            <a:r>
              <a:rPr lang="de-DE" dirty="0"/>
              <a:t>Projekt JUBU – Jugendbeteiligung bei Bürgerbudgets / </a:t>
            </a:r>
            <a:r>
              <a:rPr lang="de-DE" dirty="0" err="1"/>
              <a:t>mitMachen</a:t>
            </a:r>
            <a:r>
              <a:rPr lang="de-DE" dirty="0"/>
              <a:t> e. V.</a:t>
            </a:r>
            <a:br>
              <a:rPr lang="de-DE" dirty="0"/>
            </a:br>
            <a:r>
              <a:rPr lang="de-DE" dirty="0" err="1"/>
              <a:t>Benkertstr</a:t>
            </a:r>
            <a:r>
              <a:rPr lang="de-DE" dirty="0"/>
              <a:t>. 13, 14467 Potsdam</a:t>
            </a:r>
            <a:br>
              <a:rPr lang="de-DE" dirty="0"/>
            </a:br>
            <a:r>
              <a:rPr lang="de-DE" dirty="0"/>
              <a:t>kontakt@jugend-budget.de / Tel. +49 (0)331 231 49 270</a:t>
            </a:r>
          </a:p>
          <a:p>
            <a:pPr algn="ctr">
              <a:lnSpc>
                <a:spcPct val="120000"/>
              </a:lnSpc>
            </a:pPr>
            <a:r>
              <a:rPr lang="de-DE" dirty="0"/>
              <a:t>Instagram: @jubu.mitmachen / Facebook: @JUBUmitMachen / Twitter: @JUBU_mitMachen</a:t>
            </a:r>
          </a:p>
        </p:txBody>
      </p:sp>
    </p:spTree>
    <p:extLst>
      <p:ext uri="{BB962C8B-B14F-4D97-AF65-F5344CB8AC3E}">
        <p14:creationId xmlns:p14="http://schemas.microsoft.com/office/powerpoint/2010/main" val="255052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5263E1-BD32-5698-6EE3-78121BAC4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87" y="920967"/>
            <a:ext cx="6360622" cy="972590"/>
          </a:xfrm>
        </p:spPr>
        <p:txBody>
          <a:bodyPr/>
          <a:lstStyle/>
          <a:p>
            <a:r>
              <a:rPr lang="de-DE" dirty="0"/>
              <a:t>Wir danken unseren Förderern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511B72-9EBE-C62D-E331-F6C2A55BD3E6}"/>
              </a:ext>
            </a:extLst>
          </p:cNvPr>
          <p:cNvGrpSpPr/>
          <p:nvPr/>
        </p:nvGrpSpPr>
        <p:grpSpPr>
          <a:xfrm>
            <a:off x="1807397" y="2473289"/>
            <a:ext cx="8577206" cy="4216042"/>
            <a:chOff x="1307023" y="2228301"/>
            <a:chExt cx="13123697" cy="6492645"/>
          </a:xfrm>
        </p:grpSpPr>
        <p:pic>
          <p:nvPicPr>
            <p:cNvPr id="4" name="Grafik 9">
              <a:extLst>
                <a:ext uri="{FF2B5EF4-FFF2-40B4-BE49-F238E27FC236}">
                  <a16:creationId xmlns:a16="http://schemas.microsoft.com/office/drawing/2014/main" id="{A399AE71-3D6B-672D-6EAC-26D4D13F9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4684" y="2228301"/>
              <a:ext cx="7346095" cy="2497308"/>
            </a:xfrm>
            <a:prstGeom prst="rect">
              <a:avLst/>
            </a:prstGeom>
          </p:spPr>
        </p:pic>
        <p:grpSp>
          <p:nvGrpSpPr>
            <p:cNvPr id="5" name="Gruppieren 16">
              <a:extLst>
                <a:ext uri="{FF2B5EF4-FFF2-40B4-BE49-F238E27FC236}">
                  <a16:creationId xmlns:a16="http://schemas.microsoft.com/office/drawing/2014/main" id="{BA71105D-3D35-D759-DF23-291A0BEDAA6C}"/>
                </a:ext>
              </a:extLst>
            </p:cNvPr>
            <p:cNvGrpSpPr/>
            <p:nvPr/>
          </p:nvGrpSpPr>
          <p:grpSpPr>
            <a:xfrm>
              <a:off x="1307023" y="4013860"/>
              <a:ext cx="13123697" cy="4707086"/>
              <a:chOff x="1307023" y="3958940"/>
              <a:chExt cx="13786513" cy="4762006"/>
            </a:xfrm>
          </p:grpSpPr>
          <p:pic>
            <p:nvPicPr>
              <p:cNvPr id="6" name="Grafik 2">
                <a:extLst>
                  <a:ext uri="{FF2B5EF4-FFF2-40B4-BE49-F238E27FC236}">
                    <a16:creationId xmlns:a16="http://schemas.microsoft.com/office/drawing/2014/main" id="{E706919F-FD86-7EAD-EBBE-21DACE8C6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7023" y="4991766"/>
                <a:ext cx="3157199" cy="1300677"/>
              </a:xfrm>
              <a:prstGeom prst="rect">
                <a:avLst/>
              </a:prstGeom>
            </p:spPr>
          </p:pic>
          <p:pic>
            <p:nvPicPr>
              <p:cNvPr id="7" name="Grafik 7">
                <a:extLst>
                  <a:ext uri="{FF2B5EF4-FFF2-40B4-BE49-F238E27FC236}">
                    <a16:creationId xmlns:a16="http://schemas.microsoft.com/office/drawing/2014/main" id="{4283C3F3-6294-F926-1B6C-E3EB7FBFB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31530" y="3958940"/>
                <a:ext cx="4762006" cy="4762006"/>
              </a:xfrm>
              <a:prstGeom prst="rect">
                <a:avLst/>
              </a:prstGeom>
            </p:spPr>
          </p:pic>
          <p:pic>
            <p:nvPicPr>
              <p:cNvPr id="8" name="Grafik 11">
                <a:extLst>
                  <a:ext uri="{FF2B5EF4-FFF2-40B4-BE49-F238E27FC236}">
                    <a16:creationId xmlns:a16="http://schemas.microsoft.com/office/drawing/2014/main" id="{8EAB520C-C33D-E7F9-E9C6-A464AB3ED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03406" y="5364847"/>
                <a:ext cx="3962400" cy="1117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933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C14F-D71C-E0DB-5522-8C8663C8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276" y="636408"/>
            <a:ext cx="6971446" cy="969039"/>
          </a:xfrm>
        </p:spPr>
        <p:txBody>
          <a:bodyPr/>
          <a:lstStyle/>
          <a:p>
            <a:r>
              <a:rPr lang="de-DE" dirty="0"/>
              <a:t>Wie funktionieren Bürgerbudgets?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58D91C-132F-95DF-10F7-98131C735CD8}"/>
              </a:ext>
            </a:extLst>
          </p:cNvPr>
          <p:cNvSpPr txBox="1">
            <a:spLocks/>
          </p:cNvSpPr>
          <p:nvPr/>
        </p:nvSpPr>
        <p:spPr>
          <a:xfrm>
            <a:off x="1946011" y="5058160"/>
            <a:ext cx="4188306" cy="46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So läuft </a:t>
            </a:r>
            <a:r>
              <a:rPr lang="de-DE" b="1"/>
              <a:t>ein Bürgerbudget </a:t>
            </a:r>
            <a:r>
              <a:rPr lang="de-DE" b="1" dirty="0"/>
              <a:t>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3C1F1-A227-AFFB-8E7C-2938E58B2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88" y="2136234"/>
            <a:ext cx="1034094" cy="1031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2FB31-66AA-4315-72E2-2BCBBA779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36" y="2160764"/>
            <a:ext cx="1034094" cy="1031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677CC-5E4F-DC58-049F-05C382816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9" y="2160764"/>
            <a:ext cx="1031221" cy="1031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E4CB1A-BCA5-E11A-5D94-39D54966B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92" y="2136234"/>
            <a:ext cx="1034094" cy="1031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B28A51-A77E-4886-1017-12124E28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272" y="2160764"/>
            <a:ext cx="1034094" cy="1031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574580-C6A7-13FC-42E9-BC91667B2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86" y="4593393"/>
            <a:ext cx="733510" cy="7314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CCCD43-AB35-9D4A-267B-A476935FC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251" y="4567366"/>
            <a:ext cx="733510" cy="731472"/>
          </a:xfrm>
          <a:prstGeom prst="rect">
            <a:avLst/>
          </a:prstGeom>
        </p:spPr>
      </p:pic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CC808E2F-FF7E-6F8C-1F4C-60F28CFE2DBA}"/>
              </a:ext>
            </a:extLst>
          </p:cNvPr>
          <p:cNvSpPr txBox="1">
            <a:spLocks/>
          </p:cNvSpPr>
          <p:nvPr/>
        </p:nvSpPr>
        <p:spPr>
          <a:xfrm>
            <a:off x="654380" y="3433415"/>
            <a:ext cx="2014710" cy="113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Du entwickelst eine Idee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60479CE1-8999-87E8-6826-10B64668608D}"/>
              </a:ext>
            </a:extLst>
          </p:cNvPr>
          <p:cNvSpPr txBox="1">
            <a:spLocks/>
          </p:cNvSpPr>
          <p:nvPr/>
        </p:nvSpPr>
        <p:spPr>
          <a:xfrm>
            <a:off x="2844328" y="3433415"/>
            <a:ext cx="2014710" cy="113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Du reichst deine Idee ein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306F3720-AA13-CD07-3841-68F23DF6E2F0}"/>
              </a:ext>
            </a:extLst>
          </p:cNvPr>
          <p:cNvSpPr txBox="1">
            <a:spLocks/>
          </p:cNvSpPr>
          <p:nvPr/>
        </p:nvSpPr>
        <p:spPr>
          <a:xfrm>
            <a:off x="4972810" y="3433415"/>
            <a:ext cx="2014710" cy="113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de-DE" dirty="0"/>
              <a:t>Die Gemeine prüft deine Idee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2C037539-C7C3-8312-3095-F0923136A18E}"/>
              </a:ext>
            </a:extLst>
          </p:cNvPr>
          <p:cNvSpPr txBox="1">
            <a:spLocks/>
          </p:cNvSpPr>
          <p:nvPr/>
        </p:nvSpPr>
        <p:spPr>
          <a:xfrm>
            <a:off x="7161084" y="3433415"/>
            <a:ext cx="2014710" cy="113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Du bewirbst deine Idee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F70189BE-C1F1-845B-73D0-DF9806F0B2AB}"/>
              </a:ext>
            </a:extLst>
          </p:cNvPr>
          <p:cNvSpPr txBox="1">
            <a:spLocks/>
          </p:cNvSpPr>
          <p:nvPr/>
        </p:nvSpPr>
        <p:spPr>
          <a:xfrm>
            <a:off x="10123277" y="5486347"/>
            <a:ext cx="1880128" cy="113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EA5097"/>
                </a:solidFill>
              </a:rPr>
              <a:t>Umsetzung! Hurra!</a:t>
            </a: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2252594-08C3-D644-CC66-EB1790FE04A5}"/>
              </a:ext>
            </a:extLst>
          </p:cNvPr>
          <p:cNvSpPr txBox="1">
            <a:spLocks/>
          </p:cNvSpPr>
          <p:nvPr/>
        </p:nvSpPr>
        <p:spPr>
          <a:xfrm>
            <a:off x="7698284" y="5486347"/>
            <a:ext cx="2528343" cy="79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Diesmal hat es leider nicht geklappt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7F57CB0A-9312-8ECD-F8CC-089147EC941D}"/>
              </a:ext>
            </a:extLst>
          </p:cNvPr>
          <p:cNvSpPr txBox="1">
            <a:spLocks/>
          </p:cNvSpPr>
          <p:nvPr/>
        </p:nvSpPr>
        <p:spPr>
          <a:xfrm>
            <a:off x="9403964" y="3433415"/>
            <a:ext cx="2014710" cy="1130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Abstimmung!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C08D9226-9E84-8B37-F792-9DBA91402BAD}"/>
              </a:ext>
            </a:extLst>
          </p:cNvPr>
          <p:cNvSpPr/>
          <p:nvPr/>
        </p:nvSpPr>
        <p:spPr>
          <a:xfrm>
            <a:off x="2553745" y="2457854"/>
            <a:ext cx="405928" cy="387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23FB16CC-B2B5-CDE5-A59F-FFFBED78C7AD}"/>
              </a:ext>
            </a:extLst>
          </p:cNvPr>
          <p:cNvSpPr/>
          <p:nvPr/>
        </p:nvSpPr>
        <p:spPr>
          <a:xfrm>
            <a:off x="4808362" y="2457854"/>
            <a:ext cx="405928" cy="387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44B26FF9-F9BE-B304-EB8D-4CF2F8CF36C9}"/>
              </a:ext>
            </a:extLst>
          </p:cNvPr>
          <p:cNvSpPr/>
          <p:nvPr/>
        </p:nvSpPr>
        <p:spPr>
          <a:xfrm>
            <a:off x="6987520" y="2457854"/>
            <a:ext cx="405928" cy="387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C1001B11-C438-B6A6-97C8-C67239F9FE94}"/>
              </a:ext>
            </a:extLst>
          </p:cNvPr>
          <p:cNvSpPr/>
          <p:nvPr/>
        </p:nvSpPr>
        <p:spPr>
          <a:xfrm>
            <a:off x="9175794" y="2457854"/>
            <a:ext cx="405928" cy="387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62402F2D-71A0-7FF7-EEF2-42658760731E}"/>
              </a:ext>
            </a:extLst>
          </p:cNvPr>
          <p:cNvSpPr/>
          <p:nvPr/>
        </p:nvSpPr>
        <p:spPr>
          <a:xfrm rot="5400000">
            <a:off x="9591042" y="4025784"/>
            <a:ext cx="405928" cy="387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422AC9CE-CB17-2282-7622-B91D846FD465}"/>
              </a:ext>
            </a:extLst>
          </p:cNvPr>
          <p:cNvSpPr/>
          <p:nvPr/>
        </p:nvSpPr>
        <p:spPr>
          <a:xfrm rot="5400000">
            <a:off x="10866399" y="4025785"/>
            <a:ext cx="405928" cy="387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C202-E199-A46B-A0C6-43C8B73FBEAE}"/>
              </a:ext>
            </a:extLst>
          </p:cNvPr>
          <p:cNvSpPr txBox="1">
            <a:spLocks/>
          </p:cNvSpPr>
          <p:nvPr/>
        </p:nvSpPr>
        <p:spPr>
          <a:xfrm>
            <a:off x="259597" y="6363890"/>
            <a:ext cx="3075039" cy="36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Grafik: </a:t>
            </a:r>
            <a:r>
              <a:rPr lang="de-DE" sz="1200" b="1" dirty="0" err="1"/>
              <a:t>organgeort</a:t>
            </a:r>
            <a:r>
              <a:rPr lang="de-DE" sz="1200" b="1" dirty="0"/>
              <a:t> | Kristin Meier</a:t>
            </a:r>
          </a:p>
        </p:txBody>
      </p:sp>
    </p:spTree>
    <p:extLst>
      <p:ext uri="{BB962C8B-B14F-4D97-AF65-F5344CB8AC3E}">
        <p14:creationId xmlns:p14="http://schemas.microsoft.com/office/powerpoint/2010/main" val="485189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648E282-E4F2-4F50-9EC3-93D12D0E1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B9030-2D2E-E455-DA59-0CA3DF57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951149"/>
            <a:ext cx="3748920" cy="840121"/>
          </a:xfrm>
        </p:spPr>
        <p:txBody>
          <a:bodyPr>
            <a:normAutofit/>
          </a:bodyPr>
          <a:lstStyle/>
          <a:p>
            <a:r>
              <a:rPr lang="de-DE" sz="2000" dirty="0"/>
              <a:t>Brandenburg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55361D-3DFE-3A88-6E58-723BDB93DDDC}"/>
              </a:ext>
            </a:extLst>
          </p:cNvPr>
          <p:cNvSpPr txBox="1">
            <a:spLocks/>
          </p:cNvSpPr>
          <p:nvPr/>
        </p:nvSpPr>
        <p:spPr>
          <a:xfrm>
            <a:off x="7222046" y="2764385"/>
            <a:ext cx="4079433" cy="79269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cap="all" spc="200" baseline="0" dirty="0" smtClean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dirty="0"/>
              <a:t>bei Bürgerbudgets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75FC2F-6A08-7C3F-8B59-9F4340CBA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636" y="4160113"/>
            <a:ext cx="3626254" cy="132805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Vielleicht gibt es auch ein Bürgerbudget in deinem Ort oder in deiner Nähe!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C08EFB-5CEF-AC11-0B3E-AC5E5E8D4256}"/>
              </a:ext>
            </a:extLst>
          </p:cNvPr>
          <p:cNvSpPr txBox="1">
            <a:spLocks/>
          </p:cNvSpPr>
          <p:nvPr/>
        </p:nvSpPr>
        <p:spPr>
          <a:xfrm>
            <a:off x="8017419" y="1857767"/>
            <a:ext cx="3710820" cy="840121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000" b="1" kern="1200" cap="all" spc="150" baseline="0" dirty="0" smtClean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ist Vorreiter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38EAEC-4D64-F70A-4AB1-32DDFA52B0A9}"/>
              </a:ext>
            </a:extLst>
          </p:cNvPr>
          <p:cNvSpPr txBox="1">
            <a:spLocks/>
          </p:cNvSpPr>
          <p:nvPr/>
        </p:nvSpPr>
        <p:spPr>
          <a:xfrm>
            <a:off x="585720" y="6038074"/>
            <a:ext cx="1606873" cy="38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Stand: 2024</a:t>
            </a:r>
          </a:p>
        </p:txBody>
      </p:sp>
    </p:spTree>
    <p:extLst>
      <p:ext uri="{BB962C8B-B14F-4D97-AF65-F5344CB8AC3E}">
        <p14:creationId xmlns:p14="http://schemas.microsoft.com/office/powerpoint/2010/main" val="196514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F666BB-FFD9-5D18-70B8-8F834D8C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669" y="5269702"/>
            <a:ext cx="3028602" cy="1588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Selbstverteidigungskurs</a:t>
            </a:r>
          </a:p>
          <a:p>
            <a:pPr marL="0" indent="0">
              <a:buNone/>
            </a:pPr>
            <a:r>
              <a:rPr lang="de-DE" sz="1200" b="1" dirty="0"/>
              <a:t>Schulzentrum am Stern Potsdam 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8F4920-ABA1-BA33-0FE9-9DC89373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1038"/>
            <a:ext cx="5324475" cy="815253"/>
          </a:xfrm>
        </p:spPr>
        <p:txBody>
          <a:bodyPr/>
          <a:lstStyle/>
          <a:p>
            <a:r>
              <a:rPr lang="de-DE" dirty="0"/>
              <a:t>Erfolgreiche Vorschläge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97F094-572B-8D86-D7DC-4B0E3EB81233}"/>
              </a:ext>
            </a:extLst>
          </p:cNvPr>
          <p:cNvSpPr txBox="1">
            <a:spLocks/>
          </p:cNvSpPr>
          <p:nvPr/>
        </p:nvSpPr>
        <p:spPr>
          <a:xfrm>
            <a:off x="3067050" y="1603274"/>
            <a:ext cx="7027853" cy="79269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cap="all" spc="200" baseline="0" dirty="0" smtClean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000" dirty="0"/>
              <a:t>von Jugendlichen in Brandenburg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3D2A615-2121-4A62-8E5D-90C340AB3D2A}"/>
              </a:ext>
            </a:extLst>
          </p:cNvPr>
          <p:cNvSpPr txBox="1">
            <a:spLocks/>
          </p:cNvSpPr>
          <p:nvPr/>
        </p:nvSpPr>
        <p:spPr>
          <a:xfrm>
            <a:off x="4238626" y="5269702"/>
            <a:ext cx="3105440" cy="1588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800" dirty="0">
                <a:solidFill>
                  <a:srgbClr val="009992"/>
                </a:solidFill>
              </a:rPr>
              <a:t>Sitzbank für den öffentlichen Raum bauen</a:t>
            </a:r>
          </a:p>
          <a:p>
            <a:pPr marL="0" indent="0">
              <a:buNone/>
            </a:pPr>
            <a:r>
              <a:rPr lang="de-DE" sz="1200" b="1" dirty="0">
                <a:solidFill>
                  <a:srgbClr val="009992"/>
                </a:solidFill>
              </a:rPr>
              <a:t>Schulzentrum am Stern Potsdam 2020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EFCC63C-CFD8-3478-DE3F-DA29CB567162}"/>
              </a:ext>
            </a:extLst>
          </p:cNvPr>
          <p:cNvSpPr txBox="1">
            <a:spLocks/>
          </p:cNvSpPr>
          <p:nvPr/>
        </p:nvSpPr>
        <p:spPr>
          <a:xfrm>
            <a:off x="7652032" y="5269702"/>
            <a:ext cx="3411135" cy="1588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800" dirty="0">
                <a:solidFill>
                  <a:srgbClr val="009992"/>
                </a:solidFill>
              </a:rPr>
              <a:t>Jugend-Pavillon in Nuthetal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200" b="1" dirty="0">
                <a:solidFill>
                  <a:srgbClr val="009992"/>
                </a:solidFill>
              </a:rPr>
              <a:t>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1FFFE-3913-D806-47B4-41A87AA66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258" y="2878933"/>
            <a:ext cx="3411135" cy="2274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9F1217-232E-0768-ADDD-BDE7D56F1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3" y="2878932"/>
            <a:ext cx="3028602" cy="2274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923ADB-6BA5-BA6B-3398-EE7B7BEFB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8" y="2878932"/>
            <a:ext cx="3028602" cy="22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7DF342EC-735C-2330-E8F0-102B3A8B5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595" y="1062313"/>
            <a:ext cx="9144000" cy="619432"/>
          </a:xfrm>
        </p:spPr>
        <p:txBody>
          <a:bodyPr/>
          <a:lstStyle/>
          <a:p>
            <a:r>
              <a:rPr lang="de-DE" sz="2400" b="1" dirty="0"/>
              <a:t>Planspiel</a:t>
            </a:r>
            <a:endParaRPr lang="de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14A513-861D-F03A-A3D0-BCE10AC9C16E}"/>
              </a:ext>
            </a:extLst>
          </p:cNvPr>
          <p:cNvSpPr txBox="1">
            <a:spLocks/>
          </p:cNvSpPr>
          <p:nvPr/>
        </p:nvSpPr>
        <p:spPr>
          <a:xfrm>
            <a:off x="1679171" y="2044383"/>
            <a:ext cx="6841374" cy="165893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1" i="0" kern="1200" cap="all" spc="200" baseline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4000" dirty="0"/>
              <a:t>Das Spielower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BCB95E-94A5-07AE-AC66-46744C7F9CA0}"/>
              </a:ext>
            </a:extLst>
          </p:cNvPr>
          <p:cNvSpPr txBox="1">
            <a:spLocks/>
          </p:cNvSpPr>
          <p:nvPr/>
        </p:nvSpPr>
        <p:spPr>
          <a:xfrm>
            <a:off x="3827318" y="3809165"/>
            <a:ext cx="6755565" cy="1516062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800" b="1" i="0" kern="1200" cap="all" spc="200" baseline="0">
                <a:solidFill>
                  <a:srgbClr val="EA50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4000" dirty="0"/>
              <a:t>Bürgerbudget</a:t>
            </a:r>
          </a:p>
        </p:txBody>
      </p:sp>
    </p:spTree>
    <p:extLst>
      <p:ext uri="{BB962C8B-B14F-4D97-AF65-F5344CB8AC3E}">
        <p14:creationId xmlns:p14="http://schemas.microsoft.com/office/powerpoint/2010/main" val="1981977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8A3BE0-3D3E-146E-EB88-069BDA98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625" y="1771650"/>
            <a:ext cx="7524750" cy="48577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Das jährliche </a:t>
            </a:r>
            <a:r>
              <a:rPr lang="de-DE" b="1" dirty="0"/>
              <a:t>Bürgerbudget in </a:t>
            </a:r>
            <a:r>
              <a:rPr lang="de-DE" b="1" dirty="0" err="1"/>
              <a:t>Spielow</a:t>
            </a:r>
            <a:r>
              <a:rPr lang="de-DE" dirty="0"/>
              <a:t> wurde ausgeschrieben. Alle Einwohner*innen der Stadt dürfen Vorschläge machen, wofür das Geld aus dem Bürgerbudget verwendet werden soll.</a:t>
            </a:r>
          </a:p>
          <a:p>
            <a:pPr>
              <a:lnSpc>
                <a:spcPct val="120000"/>
              </a:lnSpc>
            </a:pPr>
            <a:r>
              <a:rPr lang="de-DE" dirty="0"/>
              <a:t>Die Vorschläge müssen der </a:t>
            </a:r>
            <a:r>
              <a:rPr lang="de-DE" b="1" dirty="0"/>
              <a:t>Allgemeinheit zugutekommen</a:t>
            </a:r>
            <a:r>
              <a:rPr lang="de-DE" dirty="0"/>
              <a:t>, also </a:t>
            </a:r>
            <a:r>
              <a:rPr lang="de-DE" b="1" dirty="0"/>
              <a:t>allgemein</a:t>
            </a:r>
            <a:r>
              <a:rPr lang="de-DE" dirty="0"/>
              <a:t> und </a:t>
            </a:r>
            <a:r>
              <a:rPr lang="de-DE" b="1" dirty="0"/>
              <a:t>kostenlos zugänglich </a:t>
            </a:r>
            <a:r>
              <a:rPr lang="de-DE" dirty="0"/>
              <a:t>sein. Ein Vorschlag darf </a:t>
            </a:r>
            <a:r>
              <a:rPr lang="de-DE" b="1" dirty="0"/>
              <a:t>maximal 15.000 Euro </a:t>
            </a:r>
            <a:r>
              <a:rPr lang="de-DE" dirty="0"/>
              <a:t>kosten und es werden höchstens </a:t>
            </a:r>
            <a:r>
              <a:rPr lang="de-DE" b="1" dirty="0"/>
              <a:t>drei Vorschläge verwirklicht</a:t>
            </a:r>
            <a:r>
              <a:rPr lang="de-DE" dirty="0"/>
              <a:t>. Vorschläge können sowohl von Einzelpersonen als auch von Gruppen eingereicht werden. </a:t>
            </a:r>
          </a:p>
          <a:p>
            <a:pPr>
              <a:lnSpc>
                <a:spcPct val="120000"/>
              </a:lnSpc>
            </a:pPr>
            <a:r>
              <a:rPr lang="de-DE" dirty="0"/>
              <a:t>Über die Vorschläge </a:t>
            </a:r>
            <a:r>
              <a:rPr lang="de-DE" b="1" dirty="0"/>
              <a:t>abgestimmt wird beim Stadtfest</a:t>
            </a:r>
            <a:r>
              <a:rPr lang="de-DE" dirty="0"/>
              <a:t>, am „Tag der Entscheidung“. Abstimmen dürfen alle Einwohner*innen der Stadt. Jede Person erhält </a:t>
            </a:r>
            <a:r>
              <a:rPr lang="de-DE" b="1" dirty="0"/>
              <a:t>5 Stimmtaler</a:t>
            </a:r>
            <a:r>
              <a:rPr lang="de-DE" dirty="0"/>
              <a:t>, von denen maximal </a:t>
            </a:r>
            <a:r>
              <a:rPr lang="de-DE" b="1" dirty="0"/>
              <a:t>3 Stimmtaler </a:t>
            </a:r>
            <a:r>
              <a:rPr lang="de-DE" dirty="0"/>
              <a:t>für den eigenen Vorschlag vergeben werden dürfen.</a:t>
            </a:r>
          </a:p>
          <a:p>
            <a:pPr>
              <a:lnSpc>
                <a:spcPct val="120000"/>
              </a:lnSpc>
            </a:pPr>
            <a:r>
              <a:rPr lang="de-DE" dirty="0"/>
              <a:t>Wer wird wohl in diesem Jahr am geschicktesten </a:t>
            </a:r>
            <a:r>
              <a:rPr lang="de-DE" b="1" dirty="0"/>
              <a:t>die Chancen nutzen und sich durchsetzen?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EB3F6B-A8B2-05E3-6482-3A66A3AB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063" y="523702"/>
            <a:ext cx="4107873" cy="972590"/>
          </a:xfrm>
        </p:spPr>
        <p:txBody>
          <a:bodyPr/>
          <a:lstStyle/>
          <a:p>
            <a:r>
              <a:rPr lang="de-DE" dirty="0"/>
              <a:t>Die Ausgangslage</a:t>
            </a:r>
          </a:p>
        </p:txBody>
      </p:sp>
    </p:spTree>
    <p:extLst>
      <p:ext uri="{BB962C8B-B14F-4D97-AF65-F5344CB8AC3E}">
        <p14:creationId xmlns:p14="http://schemas.microsoft.com/office/powerpoint/2010/main" val="426125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0E444D-67D0-B389-A6DD-9D7ACCD1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815" y="2005767"/>
            <a:ext cx="10518370" cy="466551"/>
          </a:xfrm>
        </p:spPr>
        <p:txBody>
          <a:bodyPr/>
          <a:lstStyle/>
          <a:p>
            <a:pPr algn="ctr"/>
            <a:r>
              <a:rPr lang="de-DE" dirty="0"/>
              <a:t>An dem Spiel sind folgende Mitwirkende beteiligt: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F0F64A0-1CF6-9B8B-0685-14DD0CE2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180" y="523702"/>
            <a:ext cx="4739640" cy="972590"/>
          </a:xfrm>
        </p:spPr>
        <p:txBody>
          <a:bodyPr/>
          <a:lstStyle/>
          <a:p>
            <a:r>
              <a:rPr lang="de-DE" dirty="0"/>
              <a:t>Die Spielteilnehmenden 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25B2D43-8EE7-FCBC-B2AA-A9BD5A8303C5}"/>
              </a:ext>
            </a:extLst>
          </p:cNvPr>
          <p:cNvSpPr txBox="1">
            <a:spLocks/>
          </p:cNvSpPr>
          <p:nvPr/>
        </p:nvSpPr>
        <p:spPr>
          <a:xfrm>
            <a:off x="7813533" y="4670945"/>
            <a:ext cx="2604654" cy="46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FF0000"/>
                </a:solidFill>
              </a:rPr>
              <a:t>Spielleitung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B9998D-C9F4-FC7A-7D49-50CBAA23DBED}"/>
              </a:ext>
            </a:extLst>
          </p:cNvPr>
          <p:cNvGrpSpPr/>
          <p:nvPr/>
        </p:nvGrpSpPr>
        <p:grpSpPr>
          <a:xfrm>
            <a:off x="2424960" y="2853157"/>
            <a:ext cx="2891032" cy="1444755"/>
            <a:chOff x="1994084" y="3254327"/>
            <a:chExt cx="2891032" cy="14447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8FAFA0-ACC5-8885-AA67-DB52604BE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084" y="3254328"/>
              <a:ext cx="722377" cy="7223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FEDF24-A93B-F44E-66E6-92598870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691" y="3254327"/>
              <a:ext cx="725425" cy="7223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53E08-6537-E0A4-DEFE-1688548DA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84" y="3976703"/>
              <a:ext cx="722377" cy="7223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ED52EA-65C1-514C-0935-FC452603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708" y="3976704"/>
              <a:ext cx="722377" cy="7223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CBAA01-A4D0-4AD2-7EDD-A0638DF2C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807" y="3976705"/>
              <a:ext cx="725425" cy="7223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B3ABB3-8F07-141D-6295-766275A5B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838" y="3254328"/>
              <a:ext cx="722377" cy="72237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19D785-A567-0391-0666-7BB9A10A0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461" y="3254328"/>
              <a:ext cx="722377" cy="72237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F0A0034-492E-487A-4C8C-C92BC46A75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90" y="3282647"/>
            <a:ext cx="1015263" cy="1015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1ED0D4-528C-42AE-5889-5C9CCACCB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47" y="3285556"/>
            <a:ext cx="1016626" cy="1012354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01E9DEF3-6AD4-2A03-73F3-A87615013EDD}"/>
              </a:ext>
            </a:extLst>
          </p:cNvPr>
          <p:cNvSpPr txBox="1">
            <a:spLocks/>
          </p:cNvSpPr>
          <p:nvPr/>
        </p:nvSpPr>
        <p:spPr>
          <a:xfrm>
            <a:off x="2348625" y="4670945"/>
            <a:ext cx="2604654" cy="1201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bis zu 7 gesellschaftliche Gruppen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86906E21-80B6-E5D2-ED80-0B86E8E9CED2}"/>
              </a:ext>
            </a:extLst>
          </p:cNvPr>
          <p:cNvSpPr txBox="1">
            <a:spLocks/>
          </p:cNvSpPr>
          <p:nvPr/>
        </p:nvSpPr>
        <p:spPr>
          <a:xfrm>
            <a:off x="5456894" y="4673370"/>
            <a:ext cx="2604654" cy="536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600" kern="1200">
                <a:solidFill>
                  <a:srgbClr val="0099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3673B9"/>
                </a:solidFill>
              </a:rPr>
              <a:t>Rathauscrew</a:t>
            </a:r>
          </a:p>
        </p:txBody>
      </p:sp>
    </p:spTree>
    <p:extLst>
      <p:ext uri="{BB962C8B-B14F-4D97-AF65-F5344CB8AC3E}">
        <p14:creationId xmlns:p14="http://schemas.microsoft.com/office/powerpoint/2010/main" val="792853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1135</Words>
  <Application>Microsoft Office PowerPoint</Application>
  <PresentationFormat>Breitbild</PresentationFormat>
  <Paragraphs>165</Paragraphs>
  <Slides>31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PowerPoint-Präsentation</vt:lpstr>
      <vt:lpstr>WAS IHR ALS SPIELER*INNEN</vt:lpstr>
      <vt:lpstr>WAS IST EIN PLANSPIEL?</vt:lpstr>
      <vt:lpstr>Wie funktionieren Bürgerbudgets?</vt:lpstr>
      <vt:lpstr>Brandenburg</vt:lpstr>
      <vt:lpstr>Erfolgreiche Vorschläge</vt:lpstr>
      <vt:lpstr>PowerPoint-Präsentation</vt:lpstr>
      <vt:lpstr>Die Ausgangslage</vt:lpstr>
      <vt:lpstr>Die Spielteilnehmenden </vt:lpstr>
      <vt:lpstr>Die Spielteilnehmenden </vt:lpstr>
      <vt:lpstr>Die Spielteilnehmenden </vt:lpstr>
      <vt:lpstr>Die Spielteilnehmenden </vt:lpstr>
      <vt:lpstr>Ablauf – Das machen wir heute!</vt:lpstr>
      <vt:lpstr>Gruppenprofile und Gruppenaufträge</vt:lpstr>
      <vt:lpstr>Materialien für alle</vt:lpstr>
      <vt:lpstr>Materialien nur für gesellschaftliche Gruppen</vt:lpstr>
      <vt:lpstr>Materialien nur für die Rathauscrew</vt:lpstr>
      <vt:lpstr>Los geht´s! </vt:lpstr>
      <vt:lpstr>Das Spielower Bürgerbudget </vt:lpstr>
      <vt:lpstr>Das Spielower Bürgerbudget </vt:lpstr>
      <vt:lpstr>Das Spielower Bürgerbudget </vt:lpstr>
      <vt:lpstr>PowerPoint-Präsentation</vt:lpstr>
      <vt:lpstr>Das Spielower Bürgerbudget </vt:lpstr>
      <vt:lpstr>Das Spielower Bürgerbudget </vt:lpstr>
      <vt:lpstr>Das Spielower Bürgerbudget </vt:lpstr>
      <vt:lpstr>PowerPoint-Präsentation</vt:lpstr>
      <vt:lpstr>PowerPoint-Präsentation</vt:lpstr>
      <vt:lpstr>Ende des Planspiels</vt:lpstr>
      <vt:lpstr>Abschlussreflexion</vt:lpstr>
      <vt:lpstr>PowerPoint-Präsentation</vt:lpstr>
      <vt:lpstr>Wir danken unseren Förderern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 Neroda</dc:creator>
  <cp:lastModifiedBy>Katrin Wolschke</cp:lastModifiedBy>
  <cp:revision>287</cp:revision>
  <dcterms:created xsi:type="dcterms:W3CDTF">2023-12-06T20:10:56Z</dcterms:created>
  <dcterms:modified xsi:type="dcterms:W3CDTF">2024-05-23T11:54:51Z</dcterms:modified>
</cp:coreProperties>
</file>